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5.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6.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7.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9.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0.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1.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2.xml" ContentType="application/vnd.openxmlformats-officedocument.presentationml.notesSlide+xml"/>
  <Override PartName="/ppt/tags/tag58.xml" ContentType="application/vnd.openxmlformats-officedocument.presentationml.tags+xml"/>
  <Override PartName="/ppt/notesSlides/notesSlide13.xml" ContentType="application/vnd.openxmlformats-officedocument.presentationml.notesSlide+xml"/>
  <Override PartName="/ppt/tags/tag5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3" r:id="rId2"/>
    <p:sldMasterId id="2147483675" r:id="rId3"/>
  </p:sldMasterIdLst>
  <p:notesMasterIdLst>
    <p:notesMasterId r:id="rId24"/>
  </p:notesMasterIdLst>
  <p:sldIdLst>
    <p:sldId id="259" r:id="rId4"/>
    <p:sldId id="262" r:id="rId5"/>
    <p:sldId id="265" r:id="rId6"/>
    <p:sldId id="268" r:id="rId7"/>
    <p:sldId id="271" r:id="rId8"/>
    <p:sldId id="274" r:id="rId9"/>
    <p:sldId id="277" r:id="rId10"/>
    <p:sldId id="280" r:id="rId11"/>
    <p:sldId id="283" r:id="rId12"/>
    <p:sldId id="292" r:id="rId13"/>
    <p:sldId id="286" r:id="rId14"/>
    <p:sldId id="289" r:id="rId15"/>
    <p:sldId id="311" r:id="rId16"/>
    <p:sldId id="312" r:id="rId17"/>
    <p:sldId id="313" r:id="rId18"/>
    <p:sldId id="314" r:id="rId19"/>
    <p:sldId id="315" r:id="rId20"/>
    <p:sldId id="316" r:id="rId21"/>
    <p:sldId id="317" r:id="rId22"/>
    <p:sldId id="310"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02" autoAdjust="0"/>
    <p:restoredTop sz="94660"/>
  </p:normalViewPr>
  <p:slideViewPr>
    <p:cSldViewPr snapToGrid="0">
      <p:cViewPr varScale="1">
        <p:scale>
          <a:sx n="75" d="100"/>
          <a:sy n="75" d="100"/>
        </p:scale>
        <p:origin x="846"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30077-AAA5-4F0C-95B2-CD23B1E76A34}" type="datetimeFigureOut">
              <a:rPr lang="zh-CN" altLang="en-US" smtClean="0"/>
              <a:t>2022/7/11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5D8299-30AA-425C-995D-B13AA196A470}" type="slidenum">
              <a:rPr lang="zh-CN" altLang="en-US" smtClean="0"/>
              <a:t>‹#›</a:t>
            </a:fld>
            <a:endParaRPr lang="zh-CN" altLang="en-US"/>
          </a:p>
        </p:txBody>
      </p:sp>
    </p:spTree>
    <p:extLst>
      <p:ext uri="{BB962C8B-B14F-4D97-AF65-F5344CB8AC3E}">
        <p14:creationId xmlns:p14="http://schemas.microsoft.com/office/powerpoint/2010/main" val="29839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【教学目的】
1、师生问候
2、说明课程内容：认识负数
【讲稿内容】
【1】这节课我们来一起学习认识负数。</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【教学目的】
1、知识延伸，生活中用到正数和负数的实例——海拔。
【讲稿内容】
【1】你们听说过海拔吗？
【2】（点击动画）海拔指的就是地面某个地点高出海平面的垂直距离，是某地与海平面的高度差。
【3】（点击动画）通常，我们会以平均海平面作为标准来计算，海拔的起点就叫做海拔零点或水准零点。
【4】规定为海拔高度零米。
【5】（点击动画）生活中有比海拔零米高的，我们就用正数来表示。
【6】有些地方的海拔比海平面的高度还要低，也就是相反，我们就会想到用负数来表示。
【7】我们从中国版图当中，选择两个比较极端的例子。</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【教学目的】
1、围绕“自主探究活动”的问题，对整数进行分类，自主学习。
2、通过自主探究活动，学习整数的分类。
【讲稿内容】
【1】活动一。请你想一想，数可以分为几类？
【2】尤其是把今天所学的新知识用上，你能试着对数，进行分类吗？
【3】说说你分类的依据，也就是为什么。
【4】你可以用画图的方式，表示出你的想法。
【5】（点击动画）探索活动二。请你想一想，生活中你还见过哪些正数和负数，说一说这些数表示的意思，好吗？
【6】下面请你按下暂停键，试着完成这两个探索活动，五分钟后我们来继续学习。
（课堂活动）
【7】我们首先来看（点击动画）第一个。
【8】可能你画的方法不一样，表示的图也不一样。</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t>【教学目的】
1、通过自主探究活动，学习整数的分类。
2、知识延伸，生活中用到正数和负数的实例——海拔。
【讲稿内容】
【1】我们来一起梳理关于数的分类。
【2】通过前面的学习，我想同学们一定能想到，数可以分成、正数、零和负数。
【3】你们的分类很正确。
【4】不光如此，我们还可以进一步的讲，正数中，有哪些数？
【5】（点击动画）既有正整数，又有正分数。
【6】分数就涵盖了我们所学过的小数，因为小数可以视为分数的另一种形式。
【7】这样来看，正数就可以进一步分为正整数和正分数。
【8】同学们想想，负数又可以进一步分类吗？
【9】与之相对应的也可以（点击动画）分为负整数和负分数，包含负小数。
【10】因为负数是与正数相反的数，所以凡是正数能包含的负数也有。
【11】你看，他们像不像照镜子那样。
【12】正数、零和负数，这三类合在一起，（点击动画）就形成了我们认识的数。
【13】同学们，在我们以前那么长时间的数学学习中，我们逐步的丰富了（点击动画）对正数的认识，（点击动画）也认识了零这个特殊的数。
【14】今天我们在此基础上（点击动画）认识了负数，我们所认识的数域一下就拓展了，也就更丰富了。
【15】这三位数合在一起，他们所组成的大家庭，也有一个自己的名字，将来我们还会深入的学习他。
【16】这个大家庭的名字，（点击动画）就叫做有理数。
【17】和他相对的，（点击动画）还会有其他的、更丰富的数，他们共同组成更大的、更有意思的数家族，等待着同学们今后再不断的去探索和学习。
【18】关于生活中，还有没有其他的地方用到正数和负数？
【19】我想可能同学们也会想到一些实例，老师也跟大家分享一个例子。</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【教学目的】
1、知识延伸，生活中用到正数和负数的实例——海拔。
【讲稿内容】
【1】你们听说过海拔吗？
【2】（点击动画）海拔指的就是地面某个地点高出海平面的垂直距离，是某地与海平面的高度差。
【3】（点击动画）通常，我们会以平均海平面作为标准来计算，海拔的起点就叫做海拔零点或水准零点。
【4】规定为海拔高度零米。
【5】（点击动画）生活中有比海拔零米高的，我们就用正数来表示。
【6】有些地方的海拔比海平面的高度还要低，也就是相反，我们就会想到用负数来表示。
【7】我们从中国版图当中，选择两个比较极端的例子。</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extLst>
      <p:ext uri="{BB962C8B-B14F-4D97-AF65-F5344CB8AC3E}">
        <p14:creationId xmlns:p14="http://schemas.microsoft.com/office/powerpoint/2010/main" val="316522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【教学目的】
1、知识延伸，生活中用到正数和负数的实例——海拔。
【讲稿内容】
【1】你们听说过海拔吗？
【2】（点击动画）海拔指的就是地面某个地点高出海平面的垂直距离，是某地与海平面的高度差。
【3】（点击动画）通常，我们会以平均海平面作为标准来计算，海拔的起点就叫做海拔零点或水准零点。
【4】规定为海拔高度零米。
【5】（点击动画）生活中有比海拔零米高的，我们就用正数来表示。
【6】有些地方的海拔比海平面的高度还要低，也就是相反，我们就会想到用负数来表示。
【7】我们从中国版图当中，选择两个比较极端的例子。</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extLst>
      <p:ext uri="{BB962C8B-B14F-4D97-AF65-F5344CB8AC3E}">
        <p14:creationId xmlns:p14="http://schemas.microsoft.com/office/powerpoint/2010/main" val="535405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【教学目的】
1、知识延伸，生活中用到正数和负数的实例——海拔。
【讲稿内容】
【1】你们听说过海拔吗？
【2】（点击动画）海拔指的就是地面某个地点高出海平面的垂直距离，是某地与海平面的高度差。
【3】（点击动画）通常，我们会以平均海平面作为标准来计算，海拔的起点就叫做海拔零点或水准零点。
【4】规定为海拔高度零米。
【5】（点击动画）生活中有比海拔零米高的，我们就用正数来表示。
【6】有些地方的海拔比海平面的高度还要低，也就是相反，我们就会想到用负数来表示。
【7】我们从中国版图当中，选择两个比较极端的例子。</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extLst>
      <p:ext uri="{BB962C8B-B14F-4D97-AF65-F5344CB8AC3E}">
        <p14:creationId xmlns:p14="http://schemas.microsoft.com/office/powerpoint/2010/main" val="2801190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【教学目的】
1、知识延伸，生活中用到正数和负数的实例——海拔。
【讲稿内容】
【1】你们听说过海拔吗？
【2】（点击动画）海拔指的就是地面某个地点高出海平面的垂直距离，是某地与海平面的高度差。
【3】（点击动画）通常，我们会以平均海平面作为标准来计算，海拔的起点就叫做海拔零点或水准零点。
【4】规定为海拔高度零米。
【5】（点击动画）生活中有比海拔零米高的，我们就用正数来表示。
【6】有些地方的海拔比海平面的高度还要低，也就是相反，我们就会想到用负数来表示。
【7】我们从中国版图当中，选择两个比较极端的例子。</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extLst>
      <p:ext uri="{BB962C8B-B14F-4D97-AF65-F5344CB8AC3E}">
        <p14:creationId xmlns:p14="http://schemas.microsoft.com/office/powerpoint/2010/main" val="2203941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【教学目的】
1、知识延伸，生活中用到正数和负数的实例——海拔。
【讲稿内容】
【1】你们听说过海拔吗？
【2】（点击动画）海拔指的就是地面某个地点高出海平面的垂直距离，是某地与海平面的高度差。
【3】（点击动画）通常，我们会以平均海平面作为标准来计算，海拔的起点就叫做海拔零点或水准零点。
【4】规定为海拔高度零米。
【5】（点击动画）生活中有比海拔零米高的，我们就用正数来表示。
【6】有些地方的海拔比海平面的高度还要低，也就是相反，我们就会想到用负数来表示。
【7】我们从中国版图当中，选择两个比较极端的例子。</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extLst>
      <p:ext uri="{BB962C8B-B14F-4D97-AF65-F5344CB8AC3E}">
        <p14:creationId xmlns:p14="http://schemas.microsoft.com/office/powerpoint/2010/main" val="3077151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extLst>
      <p:ext uri="{BB962C8B-B14F-4D97-AF65-F5344CB8AC3E}">
        <p14:creationId xmlns:p14="http://schemas.microsoft.com/office/powerpoint/2010/main" val="2288663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extLst>
      <p:ext uri="{BB962C8B-B14F-4D97-AF65-F5344CB8AC3E}">
        <p14:creationId xmlns:p14="http://schemas.microsoft.com/office/powerpoint/2010/main" val="3165134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【教学目的】
1、介绍本节课的学习目标
【讲稿内容】
【1】首先，让我们来一起了解这节课的学习目标。
【2】希望同学们能够通过这节课的学习，（点击动画）初步认识负数，理解正数、负数的意义，能够正确的读和写正数和负数。
【3】（点击动画）并且了解数的分类，知道零既不是正数，也不是负数。
【4】（点击动画）并在这个过程中感受数与生活的联系，理解分类思想。
【5】同学们，如果你们做好准备了，我们就开始进入正式的学习。</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【教学目的】
1、师生告别
【讲稿内容】
【1】这节课就上到这里！
【2】同学们再见！</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lnSpcReduction="10000"/>
          </a:bodyPr>
          <a:lstStyle/>
          <a:p>
            <a:r>
              <a:t>【教学目的】
1、创设“气象台发布的城市气温”的生活化情境，通过温度的表示法引出生活中的负数。
2、围绕“城市气温表示的含义”的问题，自主学习。
3、通过介绍不同地区的温度，引入负数的概念。
【讲稿内容】
【1】首先，我们到生活当中来看一个实例。
【2】下面是中央气象台二零二零年二月六日下午发布的六个城市的气温预报。
【3】（点击动画）这是北京的。
【4】（点击动画）上海。
【5】（点击动画）哈尔滨。
【6】（点击动画）西安。
【7】（点击动画）银川。
【8】（点击动画）以及海口。
【9】请同学们先观察这些气温，并按下暂停键，试着自己读一读。
【10】请你边读边试着想一想，他们表示什么意思？
【11】你有没有新的发现？
（课堂活动）
【12】可能有的同学已经发现了，同一时间不同地区的温度有的高，有的低。
【13】有的温度前面（点击动画）还有一个像减号一样的数学符号。</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【教学目的】
1、通过介绍不同地区的温度，引入负数的概念。
2、交流分享，借助数字0来理解正数、负数的意义。
【讲稿内容】
【1】你们知道这个符号叫什么吗？
【2】【学生可能回答】负号。
【3】是的，（点击动画）他就叫负号。
【4】凡是带有负号的数，（点击动画）就是负数。
【5】知道了他的名字还不够，我们还要理解他们的意思。
【6】要想更好的认识负数，就离不开一个老朋友的帮忙，（点击动画）他就是零。</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r>
              <a:t>【教学目的】
1、交流分享，借助数字0来理解正数、负数的意义。
【讲稿内容】
【1】下面我们以西安的气温为例。
【2】西安，（点击动画）从五摄氏度到零摄氏度，这是明天的最高气温和最低气温。
【3】这是表示什么意思？
【4】（点击动画）我们规定，零摄氏度表示的是淡水开始结冰的温度。
【5】西安明天夜里最低气温零摄氏度，是表示没有温度吗？
【6】【学生可能回答】不是的。
【7】肯定不是的，表示的就是夜里的温度就相当于淡水开始结冰的温度。
【8】有了对零摄氏度的规定，接下来我们又进行了进一步的规定。
【9】（点击动画）比零摄氏度低的温度，就叫零下温度。
【10】通常就在数字的前面，加一个负号。
【11】（点击动画）比如，负一摄氏度，就表示零下一摄氏度，读作负一摄氏度。
【12】（点击动画）比零摄氏度高的温度，就叫零上温度，在数字前面加正号。
【13】一般情况下，也可以省略不写这个正号。
【14】（点击动画）例如，正五摄氏度，就表示零上五摄氏度，读作正五摄氏度。
【15】也可以简写为五摄氏度，读作五摄氏度。
【16】同学们，你们认识这些温度了吗？
【17】通过刚才的学习，你是否已经了解了每个城市气温所表示的意思？</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【教学目的】
1、借助表格将数据分类，学习正数和负数的读法、写法。
2、围绕“正数和负数的读法、写法”问题，自主学习。
3、根据创设的“存折收支明细”的情境，提出问题，思考正数和负数的描述性定义。
【讲稿内容】
【1】下面我们借助一个表格，将六个城市的温度进行梳理。
【2】在这里，有的温度是正数，有的温度是负数。
【3】（点击动画）其中负数的读法就是先读负，再读数。
【4】如负一，就读作负一。
【5】（点击动画）正数前面的正号可以省略不写，如果为了与负数对比，也可以加上正号。
【6】如正五，就读作正五。
【7】下面就请同学们按下暂停键，自己试着读一读，（点击动画）并想一想每个数表示什么意思，两分钟后我们再继续学习。
（课堂活动）
【8】同学们通过刚才的练习，你是不是对负数有了一些初步的了解？</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【教学目的】
1、根据创设的“存折收支明细”的情境，提出问题，思考正数和负数的描述性定义。
2、通过实际案例，学习用正数、负数描述生活中的量。
【讲稿内容】
【1】下面我们再来看一个生活中的例子。
【2】这是一个存折上的收支明细，记录了这个账户的收支情况。
【3】（点击动画）请你仔细观察蓝色框中的四个数据，他们有什么特点？
【4】（点击动画）你知道这些数各表示什么意思吗？
【5】有的同学已经想到了，（点击动画）这里的两千表示存入两千元。（点击动画）而负五百则表示支出五百元。
【6】（点击动画）这里有两个很相似的数，一个是五百，一个是负五百，他们表示的意思一样吗？为什么？
【7】【学生可能回答】不一样，一个表示存入五百元，一个表示支出五百元。
【8】是的，一定不一样。
【9】（点击动画）其中五百表示存入了五百元，（点击动画）而负五百则表示支出了五百元。
【10】他们两个数表示的意思（点击动画）截然相反。
【11】其实同学们，在我们的生活中和数学学习当中经常会遇到这样的情况。</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【教学目的】
1、通过实际案例，学习用正数、负数描述生活中的量。
2、通过提出问题，引导学生思考正和反的分界。
【讲稿内容】
【1】为了表示两种相反意义的量。比如零上温度和零下温度，收入与支出等，我们就需要两种数。
【2】这两种数是哪两种？
【3】（点击动画）一种就是我们以前学过的数，比如三，五百，四点七，八分之三，等等，这些都是正数。
【4】（点击动画）另一种则是我们今天新认识的，也就是在这些数的前面，添上负号。
【5】如负三，负五百，负四点七，负八分之三等，这些都是负数。
【6】通过刚才的学习，相信同学们已经对负数有了初步的了解。
【7】他们和正数相对，表示两种相反意义的量。
【8】正和反的分界，又是谁？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【教学目的】
1、学习“0”是正数和负数的分界点，既不是整数也不是负数。
2、围绕“自主探究活动”的问题，对整数进行分类，自主学习。
【讲稿内容】
【1】比如在温度测量中，正和负的分界（点击动画）就是零摄氏度。
【2】（点击动画）在存款问题中，收入和支出的临界（点击动画）就是零元。
【3】零元就表示既没有收入，也没有支出。
【4】通过这两个例子，（点击动画）你是不是就感受到了，零既不是正数，也不是负数，它是正数和负数的分界点。
【5】通过刚才的学习，下面请同学们来自己试着完成两个自主探索的活动。</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GIF"/><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jpe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GIF"/><Relationship Id="rId4" Type="http://schemas.openxmlformats.org/officeDocument/2006/relationships/image" Target="../media/image12.GIF"/></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GIF"/><Relationship Id="rId4" Type="http://schemas.openxmlformats.org/officeDocument/2006/relationships/image" Target="../media/image3.png"/><Relationship Id="rId9"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GIF"/><Relationship Id="rId4" Type="http://schemas.openxmlformats.org/officeDocument/2006/relationships/image" Target="../media/image12.GI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jpe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GIF"/><Relationship Id="rId4" Type="http://schemas.openxmlformats.org/officeDocument/2006/relationships/image" Target="../media/image12.GI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rcRect l="53338"/>
          <a:stretch>
            <a:fillRect/>
          </a:stretch>
        </p:blipFill>
        <p:spPr>
          <a:xfrm>
            <a:off x="6515626" y="0"/>
            <a:ext cx="5689441" cy="6857999"/>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4180" y="1595312"/>
            <a:ext cx="1745340" cy="3107355"/>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0369" y="537116"/>
            <a:ext cx="1376763" cy="1434843"/>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2494" y="1797741"/>
            <a:ext cx="2593017" cy="3054287"/>
          </a:xfrm>
          <a:prstGeom prst="rect">
            <a:avLst/>
          </a:prstGeom>
        </p:spPr>
      </p:pic>
      <p:pic>
        <p:nvPicPr>
          <p:cNvPr id="5" name="图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4018" y="2578142"/>
            <a:ext cx="3950871" cy="2717252"/>
          </a:xfrm>
          <a:prstGeom prst="rect">
            <a:avLst/>
          </a:prstGeom>
        </p:spPr>
      </p:pic>
      <p:pic>
        <p:nvPicPr>
          <p:cNvPr id="16" name="图片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62829" y="4511730"/>
            <a:ext cx="2129752" cy="1576250"/>
          </a:xfrm>
          <a:prstGeom prst="rect">
            <a:avLst/>
          </a:prstGeom>
        </p:spPr>
      </p:pic>
      <p:pic>
        <p:nvPicPr>
          <p:cNvPr id="19" name="图片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48641" y="4106616"/>
            <a:ext cx="1080280" cy="906705"/>
          </a:xfrm>
          <a:prstGeom prst="rect">
            <a:avLst/>
          </a:prstGeom>
        </p:spPr>
      </p:pic>
      <p:pic>
        <p:nvPicPr>
          <p:cNvPr id="9" name="图片 8"/>
          <p:cNvPicPr>
            <a:picLocks noChangeAspect="1"/>
          </p:cNvPicPr>
          <p:nvPr/>
        </p:nvPicPr>
        <p:blipFill>
          <a:blip r:embed="rId10">
            <a:extLst>
              <a:ext uri="{28A0092B-C50C-407E-A947-70E740481C1C}">
                <a14:useLocalDpi xmlns:a14="http://schemas.microsoft.com/office/drawing/2010/main" val="0"/>
              </a:ext>
            </a:extLst>
          </a:blip>
          <a:srcRect l="38588" t="35406" r="26828" b="31843"/>
          <a:stretch>
            <a:fillRect/>
          </a:stretch>
        </p:blipFill>
        <p:spPr>
          <a:xfrm>
            <a:off x="400863" y="107794"/>
            <a:ext cx="1778928" cy="1757832"/>
          </a:xfrm>
          <a:prstGeom prst="rect">
            <a:avLst/>
          </a:prstGeom>
        </p:spPr>
      </p:pic>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rcRect l="53338"/>
          <a:stretch>
            <a:fillRect/>
          </a:stretch>
        </p:blipFill>
        <p:spPr>
          <a:xfrm>
            <a:off x="6515626" y="0"/>
            <a:ext cx="5689441" cy="6857999"/>
          </a:xfrm>
          <a:prstGeom prst="rect">
            <a:avLst/>
          </a:prstGeom>
        </p:spPr>
      </p:pic>
      <p:pic>
        <p:nvPicPr>
          <p:cNvPr id="14" name="图片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974180" y="1595312"/>
            <a:ext cx="1745340" cy="3107355"/>
          </a:xfrm>
          <a:prstGeom prst="rect">
            <a:avLst/>
          </a:prstGeom>
        </p:spPr>
      </p:pic>
      <p:pic>
        <p:nvPicPr>
          <p:cNvPr id="15" name="图片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480369" y="537116"/>
            <a:ext cx="1376763" cy="1434843"/>
          </a:xfrm>
          <a:prstGeom prst="rect">
            <a:avLst/>
          </a:prstGeom>
        </p:spPr>
      </p:pic>
      <p:pic>
        <p:nvPicPr>
          <p:cNvPr id="17" name="图片 1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132494" y="1797741"/>
            <a:ext cx="2593017" cy="3054287"/>
          </a:xfrm>
          <a:prstGeom prst="rect">
            <a:avLst/>
          </a:prstGeom>
        </p:spPr>
      </p:pic>
      <p:pic>
        <p:nvPicPr>
          <p:cNvPr id="18" name="图片 1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544018" y="2578142"/>
            <a:ext cx="3950871" cy="2717252"/>
          </a:xfrm>
          <a:prstGeom prst="rect">
            <a:avLst/>
          </a:prstGeom>
        </p:spPr>
      </p:pic>
      <p:pic>
        <p:nvPicPr>
          <p:cNvPr id="20" name="图片 1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962829" y="4511730"/>
            <a:ext cx="2129752" cy="1576250"/>
          </a:xfrm>
          <a:prstGeom prst="rect">
            <a:avLst/>
          </a:prstGeom>
        </p:spPr>
      </p:pic>
      <p:pic>
        <p:nvPicPr>
          <p:cNvPr id="21" name="图片 20"/>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648641" y="4106616"/>
            <a:ext cx="1080280" cy="906705"/>
          </a:xfrm>
          <a:prstGeom prst="rect">
            <a:avLst/>
          </a:prstGeom>
        </p:spPr>
      </p:pic>
      <p:pic>
        <p:nvPicPr>
          <p:cNvPr id="22" name="图片 21"/>
          <p:cNvPicPr>
            <a:picLocks noChangeAspect="1"/>
          </p:cNvPicPr>
          <p:nvPr userDrawn="1"/>
        </p:nvPicPr>
        <p:blipFill>
          <a:blip r:embed="rId10">
            <a:extLst>
              <a:ext uri="{28A0092B-C50C-407E-A947-70E740481C1C}">
                <a14:useLocalDpi xmlns:a14="http://schemas.microsoft.com/office/drawing/2010/main" val="0"/>
              </a:ext>
            </a:extLst>
          </a:blip>
          <a:srcRect l="38588" t="35406" r="26828" b="31843"/>
          <a:stretch>
            <a:fillRect/>
          </a:stretch>
        </p:blipFill>
        <p:spPr>
          <a:xfrm>
            <a:off x="400863" y="107794"/>
            <a:ext cx="1778928" cy="1757832"/>
          </a:xfrm>
          <a:prstGeom prst="rect">
            <a:avLst/>
          </a:prstGeom>
        </p:spPr>
      </p:pic>
    </p:spTree>
    <p:extLst>
      <p:ext uri="{BB962C8B-B14F-4D97-AF65-F5344CB8AC3E}">
        <p14:creationId xmlns:p14="http://schemas.microsoft.com/office/powerpoint/2010/main" val="24003914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utoRev="1" fill="hold" nodeType="withEffect">
                                  <p:stCondLst>
                                    <p:cond delay="0"/>
                                  </p:stCondLst>
                                  <p:childTnLst>
                                    <p:animMotion origin="layout" path="M -4.01003E-06 -3.7037E-07 L 0.0084 0.00521" pathEditMode="relative" rAng="0" ptsTypes="AA">
                                      <p:cBhvr>
                                        <p:cTn id="6" dur="1500" fill="hold"/>
                                        <p:tgtEl>
                                          <p:spTgt spid="10"/>
                                        </p:tgtEl>
                                        <p:attrNameLst>
                                          <p:attrName>ppt_x</p:attrName>
                                          <p:attrName>ppt_y</p:attrName>
                                        </p:attrNameLst>
                                      </p:cBhvr>
                                      <p:rCtr x="417" y="255"/>
                                    </p:animMotion>
                                  </p:childTnLst>
                                </p:cTn>
                              </p:par>
                              <p:par>
                                <p:cTn id="7" presetID="42" presetClass="path" presetSubtype="0" repeatCount="indefinite" autoRev="1" fill="hold" nodeType="withEffect">
                                  <p:stCondLst>
                                    <p:cond delay="0"/>
                                  </p:stCondLst>
                                  <p:childTnLst>
                                    <p:animMotion origin="layout" path="M 8.54873E-07 2.40741E-06 L -0.00052 -0.01505" pathEditMode="relative" rAng="0" ptsTypes="AA">
                                      <p:cBhvr>
                                        <p:cTn id="8" dur="2500" fill="hold"/>
                                        <p:tgtEl>
                                          <p:spTgt spid="16"/>
                                        </p:tgtEl>
                                        <p:attrNameLst>
                                          <p:attrName>ppt_x</p:attrName>
                                          <p:attrName>ppt_y</p:attrName>
                                        </p:attrNameLst>
                                      </p:cBhvr>
                                      <p:rCtr x="-2600" y="-75200"/>
                                    </p:animMotion>
                                  </p:childTnLst>
                                </p:cTn>
                              </p:par>
                              <p:par>
                                <p:cTn id="9" presetID="42" presetClass="path" presetSubtype="0" repeatCount="indefinite" autoRev="1" fill="hold" nodeType="withEffect">
                                  <p:stCondLst>
                                    <p:cond delay="0"/>
                                  </p:stCondLst>
                                  <p:childTnLst>
                                    <p:animMotion origin="layout" path="M 8.54873E-07 2.40741E-06 L -0.00052 -0.01505" pathEditMode="relative" rAng="0" ptsTypes="AA">
                                      <p:cBhvr>
                                        <p:cTn id="10" dur="2000" fill="hold"/>
                                        <p:tgtEl>
                                          <p:spTgt spid="19"/>
                                        </p:tgtEl>
                                        <p:attrNameLst>
                                          <p:attrName>ppt_x</p:attrName>
                                          <p:attrName>ppt_y</p:attrName>
                                        </p:attrNameLst>
                                      </p:cBhvr>
                                      <p:rCtr x="-2600" y="-75200"/>
                                    </p:animMotion>
                                  </p:childTnLst>
                                </p:cTn>
                              </p:par>
                              <p:par>
                                <p:cTn id="11" presetID="42" presetClass="path" presetSubtype="0" repeatCount="indefinite" autoRev="1" fill="hold" nodeType="withEffect">
                                  <p:stCondLst>
                                    <p:cond delay="0"/>
                                  </p:stCondLst>
                                  <p:childTnLst>
                                    <p:animMotion origin="layout" path="M -4.01003E-06 -3.7037E-07 L 0.0084 0.00521" pathEditMode="relative" rAng="0" ptsTypes="AA">
                                      <p:cBhvr>
                                        <p:cTn id="12" dur="1500" fill="hold"/>
                                        <p:tgtEl>
                                          <p:spTgt spid="15"/>
                                        </p:tgtEl>
                                        <p:attrNameLst>
                                          <p:attrName>ppt_x</p:attrName>
                                          <p:attrName>ppt_y</p:attrName>
                                        </p:attrNameLst>
                                      </p:cBhvr>
                                      <p:rCtr x="417" y="255"/>
                                    </p:animMotion>
                                  </p:childTnLst>
                                </p:cTn>
                              </p:par>
                              <p:par>
                                <p:cTn id="13" presetID="42" presetClass="path" presetSubtype="0" repeatCount="indefinite" autoRev="1" fill="hold" nodeType="withEffect">
                                  <p:stCondLst>
                                    <p:cond delay="0"/>
                                  </p:stCondLst>
                                  <p:childTnLst>
                                    <p:animMotion origin="layout" path="M 8.54873E-07 2.40741E-06 L -0.00052 -0.01505" pathEditMode="relative" rAng="0" ptsTypes="AA">
                                      <p:cBhvr>
                                        <p:cTn id="14" dur="2500" fill="hold"/>
                                        <p:tgtEl>
                                          <p:spTgt spid="20"/>
                                        </p:tgtEl>
                                        <p:attrNameLst>
                                          <p:attrName>ppt_x</p:attrName>
                                          <p:attrName>ppt_y</p:attrName>
                                        </p:attrNameLst>
                                      </p:cBhvr>
                                      <p:rCtr x="-2600" y="-75200"/>
                                    </p:animMotion>
                                  </p:childTnLst>
                                </p:cTn>
                              </p:par>
                              <p:par>
                                <p:cTn id="15" presetID="42" presetClass="path" presetSubtype="0" repeatCount="indefinite" autoRev="1" fill="hold" nodeType="withEffect">
                                  <p:stCondLst>
                                    <p:cond delay="0"/>
                                  </p:stCondLst>
                                  <p:childTnLst>
                                    <p:animMotion origin="layout" path="M 8.54873E-07 2.40741E-06 L -0.00052 -0.01505" pathEditMode="relative" rAng="0" ptsTypes="AA">
                                      <p:cBhvr>
                                        <p:cTn id="16" dur="2000" fill="hold"/>
                                        <p:tgtEl>
                                          <p:spTgt spid="21"/>
                                        </p:tgtEl>
                                        <p:attrNameLst>
                                          <p:attrName>ppt_x</p:attrName>
                                          <p:attrName>ppt_y</p:attrName>
                                        </p:attrNameLst>
                                      </p:cBhvr>
                                      <p:rCtr x="-2600" y="-752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7/11/2022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05919052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5125"/>
            <a:ext cx="7734299"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7/11/2022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66533599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3"/>
            <a:ext cx="12191999" cy="6857554"/>
          </a:xfrm>
          <a:prstGeom prst="rect">
            <a:avLst/>
          </a:prstGeom>
        </p:spPr>
      </p:pic>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562637" y="5612791"/>
            <a:ext cx="674599" cy="674555"/>
          </a:xfrm>
          <a:prstGeom prst="rect">
            <a:avLst/>
          </a:prstGeom>
        </p:spPr>
      </p:pic>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21434" y="5608109"/>
            <a:ext cx="674599" cy="674555"/>
          </a:xfrm>
          <a:prstGeom prst="rect">
            <a:avLst/>
          </a:prstGeom>
        </p:spPr>
      </p:pic>
      <p:pic>
        <p:nvPicPr>
          <p:cNvPr id="10" name="图片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98" y="-1"/>
            <a:ext cx="12192795" cy="6858001"/>
          </a:xfrm>
          <a:prstGeom prst="rect">
            <a:avLst/>
          </a:prstGeom>
        </p:spPr>
      </p:pic>
      <p:pic>
        <p:nvPicPr>
          <p:cNvPr id="11" name="图片 10"/>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6330" y="32657"/>
            <a:ext cx="12191999" cy="6882064"/>
          </a:xfrm>
          <a:prstGeom prst="rect">
            <a:avLst/>
          </a:prstGeom>
        </p:spPr>
      </p:pic>
    </p:spTree>
    <p:extLst>
      <p:ext uri="{BB962C8B-B14F-4D97-AF65-F5344CB8AC3E}">
        <p14:creationId xmlns:p14="http://schemas.microsoft.com/office/powerpoint/2010/main" val="2946697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49000" decel="50000" autoRev="1" fill="hold" nodeType="withEffect">
                                  <p:stCondLst>
                                    <p:cond delay="0"/>
                                  </p:stCondLst>
                                  <p:childTnLst>
                                    <p:animMotion origin="layout" path="M -4.61293E-06 1.85185E-06 L 0.01238 -0.02952" pathEditMode="relative" rAng="0" ptsTypes="AA">
                                      <p:cBhvr>
                                        <p:cTn id="6" dur="5000" fill="hold"/>
                                        <p:tgtEl>
                                          <p:spTgt spid="9"/>
                                        </p:tgtEl>
                                        <p:attrNameLst>
                                          <p:attrName>ppt_x</p:attrName>
                                          <p:attrName>ppt_y</p:attrName>
                                        </p:attrNameLst>
                                      </p:cBhvr>
                                      <p:rCtr x="619" y="-1481"/>
                                    </p:animMotion>
                                  </p:childTnLst>
                                </p:cTn>
                              </p:par>
                              <p:par>
                                <p:cTn id="7" presetID="42" presetClass="path" presetSubtype="0" repeatCount="indefinite" accel="49000" decel="50000" autoRev="1" fill="hold" nodeType="withEffect">
                                  <p:stCondLst>
                                    <p:cond delay="0"/>
                                  </p:stCondLst>
                                  <p:childTnLst>
                                    <p:animMotion origin="layout" path="M -3.51585E-06 -2.59259E-06 L -0.01562 0.0331" pathEditMode="relative" rAng="0" ptsTypes="AA">
                                      <p:cBhvr>
                                        <p:cTn id="8" dur="5000" fill="hold"/>
                                        <p:tgtEl>
                                          <p:spTgt spid="8"/>
                                        </p:tgtEl>
                                        <p:attrNameLst>
                                          <p:attrName>ppt_x</p:attrName>
                                          <p:attrName>ppt_y</p:attrName>
                                        </p:attrNameLst>
                                      </p:cBhvr>
                                      <p:rCtr x="-781" y="16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5字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rcRect l="53338"/>
          <a:stretch>
            <a:fillRect/>
          </a:stretch>
        </p:blipFill>
        <p:spPr>
          <a:xfrm>
            <a:off x="6515626" y="0"/>
            <a:ext cx="5689441" cy="6857999"/>
          </a:xfrm>
          <a:prstGeom prst="rect">
            <a:avLst/>
          </a:prstGeom>
        </p:spPr>
      </p:pic>
      <p:pic>
        <p:nvPicPr>
          <p:cNvPr id="7" name="图片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974180" y="1595312"/>
            <a:ext cx="1745340" cy="3107355"/>
          </a:xfrm>
          <a:prstGeom prst="rect">
            <a:avLst/>
          </a:prstGeom>
        </p:spPr>
      </p:pic>
      <p:pic>
        <p:nvPicPr>
          <p:cNvPr id="10" name="图片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480369" y="537116"/>
            <a:ext cx="1376763" cy="1434843"/>
          </a:xfrm>
          <a:prstGeom prst="rect">
            <a:avLst/>
          </a:prstGeom>
        </p:spPr>
      </p:pic>
      <p:pic>
        <p:nvPicPr>
          <p:cNvPr id="13" name="图片 1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132494" y="1797741"/>
            <a:ext cx="2593017" cy="3054287"/>
          </a:xfrm>
          <a:prstGeom prst="rect">
            <a:avLst/>
          </a:prstGeom>
        </p:spPr>
      </p:pic>
      <p:pic>
        <p:nvPicPr>
          <p:cNvPr id="5" name="图片 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544018" y="2578142"/>
            <a:ext cx="3950871" cy="2717252"/>
          </a:xfrm>
          <a:prstGeom prst="rect">
            <a:avLst/>
          </a:prstGeom>
        </p:spPr>
      </p:pic>
      <p:pic>
        <p:nvPicPr>
          <p:cNvPr id="16" name="图片 15"/>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962829" y="4511730"/>
            <a:ext cx="2129752" cy="1576250"/>
          </a:xfrm>
          <a:prstGeom prst="rect">
            <a:avLst/>
          </a:prstGeom>
        </p:spPr>
      </p:pic>
      <p:pic>
        <p:nvPicPr>
          <p:cNvPr id="19" name="图片 18"/>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648641" y="4106616"/>
            <a:ext cx="1080280" cy="906705"/>
          </a:xfrm>
          <a:prstGeom prst="rect">
            <a:avLst/>
          </a:prstGeom>
        </p:spPr>
      </p:pic>
      <p:pic>
        <p:nvPicPr>
          <p:cNvPr id="9" name="图片 8"/>
          <p:cNvPicPr>
            <a:picLocks noChangeAspect="1"/>
          </p:cNvPicPr>
          <p:nvPr userDrawn="1"/>
        </p:nvPicPr>
        <p:blipFill>
          <a:blip r:embed="rId10">
            <a:extLst>
              <a:ext uri="{28A0092B-C50C-407E-A947-70E740481C1C}">
                <a14:useLocalDpi xmlns:a14="http://schemas.microsoft.com/office/drawing/2010/main" val="0"/>
              </a:ext>
            </a:extLst>
          </a:blip>
          <a:srcRect l="38588" t="35406" r="26828" b="31843"/>
          <a:stretch>
            <a:fillRect/>
          </a:stretch>
        </p:blipFill>
        <p:spPr>
          <a:xfrm>
            <a:off x="400863" y="107794"/>
            <a:ext cx="1778928" cy="1757832"/>
          </a:xfrm>
          <a:prstGeom prst="rect">
            <a:avLst/>
          </a:prstGeom>
        </p:spPr>
      </p:pic>
    </p:spTree>
    <p:extLst>
      <p:ext uri="{BB962C8B-B14F-4D97-AF65-F5344CB8AC3E}">
        <p14:creationId xmlns:p14="http://schemas.microsoft.com/office/powerpoint/2010/main" val="31087541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utoRev="1" fill="hold" nodeType="withEffect">
                                  <p:stCondLst>
                                    <p:cond delay="0"/>
                                  </p:stCondLst>
                                  <p:childTnLst>
                                    <p:animMotion origin="layout" path="M -4.01003E-06 -3.7037E-07 L 0.0084 0.00521" pathEditMode="relative" rAng="0" ptsTypes="AA">
                                      <p:cBhvr>
                                        <p:cTn id="6" dur="1500" fill="hold"/>
                                        <p:tgtEl>
                                          <p:spTgt spid="10"/>
                                        </p:tgtEl>
                                        <p:attrNameLst>
                                          <p:attrName>ppt_x</p:attrName>
                                          <p:attrName>ppt_y</p:attrName>
                                        </p:attrNameLst>
                                      </p:cBhvr>
                                      <p:rCtr x="417" y="255"/>
                                    </p:animMotion>
                                  </p:childTnLst>
                                </p:cTn>
                              </p:par>
                              <p:par>
                                <p:cTn id="7" presetID="42" presetClass="path" presetSubtype="0" repeatCount="indefinite" autoRev="1" fill="hold" nodeType="withEffect">
                                  <p:stCondLst>
                                    <p:cond delay="0"/>
                                  </p:stCondLst>
                                  <p:childTnLst>
                                    <p:animMotion origin="layout" path="M 8.54873E-07 2.40741E-06 L -0.00052 -0.01505" pathEditMode="relative" rAng="0" ptsTypes="AA">
                                      <p:cBhvr>
                                        <p:cTn id="8" dur="2500" fill="hold"/>
                                        <p:tgtEl>
                                          <p:spTgt spid="16"/>
                                        </p:tgtEl>
                                        <p:attrNameLst>
                                          <p:attrName>ppt_x</p:attrName>
                                          <p:attrName>ppt_y</p:attrName>
                                        </p:attrNameLst>
                                      </p:cBhvr>
                                      <p:rCtr x="-2600" y="-75200"/>
                                    </p:animMotion>
                                  </p:childTnLst>
                                </p:cTn>
                              </p:par>
                              <p:par>
                                <p:cTn id="9" presetID="42" presetClass="path" presetSubtype="0" repeatCount="indefinite" autoRev="1" fill="hold" nodeType="withEffect">
                                  <p:stCondLst>
                                    <p:cond delay="0"/>
                                  </p:stCondLst>
                                  <p:childTnLst>
                                    <p:animMotion origin="layout" path="M 8.54873E-07 2.40741E-06 L -0.00052 -0.01505" pathEditMode="relative" rAng="0" ptsTypes="AA">
                                      <p:cBhvr>
                                        <p:cTn id="10" dur="2000" fill="hold"/>
                                        <p:tgtEl>
                                          <p:spTgt spid="19"/>
                                        </p:tgtEl>
                                        <p:attrNameLst>
                                          <p:attrName>ppt_x</p:attrName>
                                          <p:attrName>ppt_y</p:attrName>
                                        </p:attrNameLst>
                                      </p:cBhvr>
                                      <p:rCtr x="-2600" y="-752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91AE952F-1140-4A10-8BEE-BBA034AA3B40}" type="slidenum">
              <a:rPr lang="en-US" altLang="zh-CN" smtClean="0"/>
              <a:t>‹#›</a:t>
            </a:fld>
            <a:endParaRPr lang="en-US" altLang="zh-CN">
              <a:cs typeface="+mn-cs"/>
            </a:endParaRPr>
          </a:p>
        </p:txBody>
      </p:sp>
    </p:spTree>
    <p:extLst>
      <p:ext uri="{BB962C8B-B14F-4D97-AF65-F5344CB8AC3E}">
        <p14:creationId xmlns:p14="http://schemas.microsoft.com/office/powerpoint/2010/main" val="3735991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62F3D31D-6539-4484-801B-E1336B9B47F1}" type="slidenum">
              <a:rPr lang="en-US" altLang="zh-CN" smtClean="0"/>
              <a:t>‹#›</a:t>
            </a:fld>
            <a:endParaRPr lang="en-US" altLang="zh-CN">
              <a:cs typeface="+mn-cs"/>
            </a:endParaRPr>
          </a:p>
        </p:txBody>
      </p:sp>
    </p:spTree>
    <p:extLst>
      <p:ext uri="{BB962C8B-B14F-4D97-AF65-F5344CB8AC3E}">
        <p14:creationId xmlns:p14="http://schemas.microsoft.com/office/powerpoint/2010/main" val="3776100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33"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314BF078-D0BE-4A9D-AE14-5B5009815B6D}" type="slidenum">
              <a:rPr lang="en-US" altLang="zh-CN" smtClean="0"/>
              <a:t>‹#›</a:t>
            </a:fld>
            <a:endParaRPr lang="en-US" altLang="zh-CN">
              <a:cs typeface="+mn-cs"/>
            </a:endParaRPr>
          </a:p>
        </p:txBody>
      </p:sp>
    </p:spTree>
    <p:extLst>
      <p:ext uri="{BB962C8B-B14F-4D97-AF65-F5344CB8AC3E}">
        <p14:creationId xmlns:p14="http://schemas.microsoft.com/office/powerpoint/2010/main" val="13801560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8AB72981-DB0D-446E-8C96-76F4EFCC4349}" type="slidenum">
              <a:rPr lang="en-US" altLang="zh-CN" smtClean="0"/>
              <a:t>‹#›</a:t>
            </a:fld>
            <a:endParaRPr lang="en-US" altLang="zh-CN">
              <a:cs typeface="+mn-cs"/>
            </a:endParaRPr>
          </a:p>
        </p:txBody>
      </p:sp>
    </p:spTree>
    <p:extLst>
      <p:ext uri="{BB962C8B-B14F-4D97-AF65-F5344CB8AC3E}">
        <p14:creationId xmlns:p14="http://schemas.microsoft.com/office/powerpoint/2010/main" val="21564941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a:defRPr/>
            </a:pPr>
            <a:endParaRPr lang="en-US" altLang="zh-CN"/>
          </a:p>
        </p:txBody>
      </p:sp>
      <p:sp>
        <p:nvSpPr>
          <p:cNvPr id="8" name="页脚占位符 7"/>
          <p:cNvSpPr>
            <a:spLocks noGrp="1"/>
          </p:cNvSpPr>
          <p:nvPr>
            <p:ph type="ftr" sz="quarter" idx="11"/>
          </p:nvPr>
        </p:nvSpPr>
        <p:spPr/>
        <p:txBody>
          <a:bodyPr/>
          <a:lstStyle/>
          <a:p>
            <a:pPr>
              <a:defRPr/>
            </a:pPr>
            <a:endParaRPr lang="en-US" altLang="zh-CN"/>
          </a:p>
        </p:txBody>
      </p:sp>
      <p:sp>
        <p:nvSpPr>
          <p:cNvPr id="9" name="灯片编号占位符 8"/>
          <p:cNvSpPr>
            <a:spLocks noGrp="1"/>
          </p:cNvSpPr>
          <p:nvPr>
            <p:ph type="sldNum" sz="quarter" idx="12"/>
          </p:nvPr>
        </p:nvSpPr>
        <p:spPr/>
        <p:txBody>
          <a:bodyPr/>
          <a:lstStyle/>
          <a:p>
            <a:pPr>
              <a:defRPr/>
            </a:pPr>
            <a:fld id="{6E4370F5-B4F6-4681-8658-5459819C84EB}" type="slidenum">
              <a:rPr lang="en-US" altLang="zh-CN" smtClean="0"/>
              <a:t>‹#›</a:t>
            </a:fld>
            <a:endParaRPr lang="en-US" altLang="zh-CN">
              <a:cs typeface="+mn-cs"/>
            </a:endParaRPr>
          </a:p>
        </p:txBody>
      </p:sp>
    </p:spTree>
    <p:extLst>
      <p:ext uri="{BB962C8B-B14F-4D97-AF65-F5344CB8AC3E}">
        <p14:creationId xmlns:p14="http://schemas.microsoft.com/office/powerpoint/2010/main" val="639722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endParaRPr lang="en-US" altLang="zh-CN"/>
          </a:p>
        </p:txBody>
      </p:sp>
      <p:sp>
        <p:nvSpPr>
          <p:cNvPr id="4" name="页脚占位符 3"/>
          <p:cNvSpPr>
            <a:spLocks noGrp="1"/>
          </p:cNvSpPr>
          <p:nvPr>
            <p:ph type="ftr" sz="quarter" idx="11"/>
          </p:nvPr>
        </p:nvSpPr>
        <p:spPr/>
        <p:txBody>
          <a:bodyPr/>
          <a:lstStyle/>
          <a:p>
            <a:pPr>
              <a:defRPr/>
            </a:pPr>
            <a:endParaRPr lang="en-US" altLang="zh-CN"/>
          </a:p>
        </p:txBody>
      </p:sp>
      <p:sp>
        <p:nvSpPr>
          <p:cNvPr id="5" name="灯片编号占位符 4"/>
          <p:cNvSpPr>
            <a:spLocks noGrp="1"/>
          </p:cNvSpPr>
          <p:nvPr>
            <p:ph type="sldNum" sz="quarter" idx="12"/>
          </p:nvPr>
        </p:nvSpPr>
        <p:spPr/>
        <p:txBody>
          <a:bodyPr/>
          <a:lstStyle/>
          <a:p>
            <a:pPr>
              <a:defRPr/>
            </a:pPr>
            <a:fld id="{0780E76F-9C80-49FC-A345-0839A4B2DCE8}" type="slidenum">
              <a:rPr lang="en-US" altLang="zh-CN" smtClean="0"/>
              <a:t>‹#›</a:t>
            </a:fld>
            <a:endParaRPr lang="en-US" altLang="zh-CN">
              <a:cs typeface="+mn-cs"/>
            </a:endParaRPr>
          </a:p>
        </p:txBody>
      </p:sp>
    </p:spTree>
    <p:extLst>
      <p:ext uri="{BB962C8B-B14F-4D97-AF65-F5344CB8AC3E}">
        <p14:creationId xmlns:p14="http://schemas.microsoft.com/office/powerpoint/2010/main" val="1556932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3"/>
            <a:ext cx="12191999" cy="6857554"/>
          </a:xfrm>
          <a:prstGeom prst="rect">
            <a:avLst/>
          </a:prstGeom>
        </p:spPr>
      </p:pic>
      <p:pic>
        <p:nvPicPr>
          <p:cNvPr id="6" name="图片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562637" y="5612791"/>
            <a:ext cx="674599" cy="674555"/>
          </a:xfrm>
          <a:prstGeom prst="rect">
            <a:avLst/>
          </a:prstGeom>
        </p:spPr>
      </p:pic>
      <p:pic>
        <p:nvPicPr>
          <p:cNvPr id="3" name="图片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21434" y="5608109"/>
            <a:ext cx="674599" cy="674555"/>
          </a:xfrm>
          <a:prstGeom prst="rect">
            <a:avLst/>
          </a:prstGeom>
        </p:spPr>
      </p:pic>
      <p:pic>
        <p:nvPicPr>
          <p:cNvPr id="7" name="图片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98" y="-1"/>
            <a:ext cx="12192795" cy="6858001"/>
          </a:xfrm>
          <a:prstGeom prst="rect">
            <a:avLst/>
          </a:prstGeom>
        </p:spPr>
      </p:pic>
      <p:pic>
        <p:nvPicPr>
          <p:cNvPr id="5" name="图片 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98" y="-1"/>
            <a:ext cx="12191999" cy="6882064"/>
          </a:xfrm>
          <a:prstGeom prst="rect">
            <a:avLst/>
          </a:prstGeom>
        </p:spPr>
      </p:pic>
    </p:spTree>
    <p:extLst>
      <p:ext uri="{BB962C8B-B14F-4D97-AF65-F5344CB8AC3E}">
        <p14:creationId xmlns:p14="http://schemas.microsoft.com/office/powerpoint/2010/main" val="20094369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49000" decel="50000" autoRev="1" fill="hold" nodeType="withEffect">
                                  <p:stCondLst>
                                    <p:cond delay="0"/>
                                  </p:stCondLst>
                                  <p:childTnLst>
                                    <p:animMotion origin="layout" path="M -4.61293E-06 1.85185E-06 L 0.01238 -0.02952" pathEditMode="relative" rAng="0" ptsTypes="AA">
                                      <p:cBhvr>
                                        <p:cTn id="6" dur="5000" fill="hold"/>
                                        <p:tgtEl>
                                          <p:spTgt spid="3"/>
                                        </p:tgtEl>
                                        <p:attrNameLst>
                                          <p:attrName>ppt_x</p:attrName>
                                          <p:attrName>ppt_y</p:attrName>
                                        </p:attrNameLst>
                                      </p:cBhvr>
                                      <p:rCtr x="619" y="-1481"/>
                                    </p:animMotion>
                                  </p:childTnLst>
                                </p:cTn>
                              </p:par>
                              <p:par>
                                <p:cTn id="7" presetID="42" presetClass="path" presetSubtype="0" repeatCount="indefinite" accel="49000" decel="50000" autoRev="1" fill="hold" nodeType="withEffect">
                                  <p:stCondLst>
                                    <p:cond delay="0"/>
                                  </p:stCondLst>
                                  <p:childTnLst>
                                    <p:animMotion origin="layout" path="M -3.51585E-06 -2.59259E-06 L -0.01562 0.0331" pathEditMode="relative" rAng="0" ptsTypes="AA">
                                      <p:cBhvr>
                                        <p:cTn id="8" dur="5000" fill="hold"/>
                                        <p:tgtEl>
                                          <p:spTgt spid="6"/>
                                        </p:tgtEl>
                                        <p:attrNameLst>
                                          <p:attrName>ppt_x</p:attrName>
                                          <p:attrName>ppt_y</p:attrName>
                                        </p:attrNameLst>
                                      </p:cBhvr>
                                      <p:rCtr x="-781" y="16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pPr>
              <a:defRPr/>
            </a:pPr>
            <a:fld id="{9E3556F8-9E50-4468-8327-826F0215FFA6}" type="slidenum">
              <a:rPr lang="en-US" altLang="zh-CN" smtClean="0"/>
              <a:t>‹#›</a:t>
            </a:fld>
            <a:endParaRPr lang="en-US" altLang="zh-CN">
              <a:cs typeface="+mn-cs"/>
            </a:endParaRPr>
          </a:p>
        </p:txBody>
      </p:sp>
    </p:spTree>
    <p:extLst>
      <p:ext uri="{BB962C8B-B14F-4D97-AF65-F5344CB8AC3E}">
        <p14:creationId xmlns:p14="http://schemas.microsoft.com/office/powerpoint/2010/main" val="21390548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084" cy="1162051"/>
          </a:xfrm>
        </p:spPr>
        <p:txBody>
          <a:bodyPr anchor="b"/>
          <a:lstStyle>
            <a:lvl1pPr algn="l">
              <a:defRPr sz="2667" b="1"/>
            </a:lvl1pPr>
          </a:lstStyle>
          <a:p>
            <a:r>
              <a:rPr lang="zh-CN" altLang="en-US"/>
              <a:t>单击此处编辑母版标题样式</a:t>
            </a:r>
          </a:p>
        </p:txBody>
      </p:sp>
      <p:sp>
        <p:nvSpPr>
          <p:cNvPr id="3" name="内容占位符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A34344CB-6867-4B1D-BC08-76BF2F09E31C}" type="slidenum">
              <a:rPr lang="en-US" altLang="zh-CN" smtClean="0"/>
              <a:t>‹#›</a:t>
            </a:fld>
            <a:endParaRPr lang="en-US" altLang="zh-CN">
              <a:cs typeface="+mn-cs"/>
            </a:endParaRPr>
          </a:p>
        </p:txBody>
      </p:sp>
    </p:spTree>
    <p:extLst>
      <p:ext uri="{BB962C8B-B14F-4D97-AF65-F5344CB8AC3E}">
        <p14:creationId xmlns:p14="http://schemas.microsoft.com/office/powerpoint/2010/main" val="4163244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667"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zh-CN" altLang="en-US"/>
              <a:t>单击图标添加图片</a:t>
            </a:r>
          </a:p>
        </p:txBody>
      </p:sp>
      <p:sp>
        <p:nvSpPr>
          <p:cNvPr id="4" name="文本占位符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71D08992-708E-4E47-9FFA-C2E734CFFF26}" type="slidenum">
              <a:rPr lang="en-US" altLang="zh-CN" smtClean="0"/>
              <a:t>‹#›</a:t>
            </a:fld>
            <a:endParaRPr lang="en-US" altLang="zh-CN">
              <a:cs typeface="+mn-cs"/>
            </a:endParaRPr>
          </a:p>
        </p:txBody>
      </p:sp>
    </p:spTree>
    <p:extLst>
      <p:ext uri="{BB962C8B-B14F-4D97-AF65-F5344CB8AC3E}">
        <p14:creationId xmlns:p14="http://schemas.microsoft.com/office/powerpoint/2010/main" val="17139973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D4F4D873-D14D-44C0-8904-C809C3C0AFA0}" type="slidenum">
              <a:rPr lang="en-US" altLang="zh-CN" smtClean="0"/>
              <a:t>‹#›</a:t>
            </a:fld>
            <a:endParaRPr lang="en-US" altLang="zh-CN">
              <a:cs typeface="+mn-cs"/>
            </a:endParaRPr>
          </a:p>
        </p:txBody>
      </p:sp>
    </p:spTree>
    <p:extLst>
      <p:ext uri="{BB962C8B-B14F-4D97-AF65-F5344CB8AC3E}">
        <p14:creationId xmlns:p14="http://schemas.microsoft.com/office/powerpoint/2010/main" val="10958665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C86B24B6-0386-4DDE-BABF-5AEB2F646075}" type="slidenum">
              <a:rPr lang="en-US" altLang="zh-CN" smtClean="0"/>
              <a:t>‹#›</a:t>
            </a:fld>
            <a:endParaRPr lang="en-US" altLang="zh-CN">
              <a:cs typeface="+mn-cs"/>
            </a:endParaRPr>
          </a:p>
        </p:txBody>
      </p:sp>
    </p:spTree>
    <p:extLst>
      <p:ext uri="{BB962C8B-B14F-4D97-AF65-F5344CB8AC3E}">
        <p14:creationId xmlns:p14="http://schemas.microsoft.com/office/powerpoint/2010/main" val="37810572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840254"/>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标题幻灯片">
    <p:spTree>
      <p:nvGrpSpPr>
        <p:cNvPr id="1" name=""/>
        <p:cNvGrpSpPr/>
        <p:nvPr/>
      </p:nvGrpSpPr>
      <p:grpSpPr>
        <a:xfrm>
          <a:off x="0" y="0"/>
          <a:ext cx="0" cy="0"/>
          <a:chOff x="0" y="0"/>
          <a:chExt cx="0" cy="0"/>
        </a:xfrm>
      </p:grpSpPr>
      <p:grpSp>
        <p:nvGrpSpPr>
          <p:cNvPr id="2" name="组合 1"/>
          <p:cNvGrpSpPr/>
          <p:nvPr/>
        </p:nvGrpSpPr>
        <p:grpSpPr>
          <a:xfrm rot="13450455">
            <a:off x="11038277" y="5341988"/>
            <a:ext cx="661487" cy="1681192"/>
            <a:chOff x="11762339" y="3746221"/>
            <a:chExt cx="406107" cy="1155987"/>
          </a:xfrm>
        </p:grpSpPr>
        <p:sp>
          <p:nvSpPr>
            <p:cNvPr id="3" name="Freeform 16"/>
            <p:cNvSpPr>
              <a:spLocks/>
            </p:cNvSpPr>
            <p:nvPr/>
          </p:nvSpPr>
          <p:spPr bwMode="auto">
            <a:xfrm flipV="1">
              <a:off x="11767353" y="3746221"/>
              <a:ext cx="396080" cy="564858"/>
            </a:xfrm>
            <a:custGeom>
              <a:avLst/>
              <a:gdLst>
                <a:gd name="T0" fmla="*/ 284 w 758"/>
                <a:gd name="T1" fmla="*/ 1081 h 1081"/>
                <a:gd name="T2" fmla="*/ 758 w 758"/>
                <a:gd name="T3" fmla="*/ 0 h 1081"/>
                <a:gd name="T4" fmla="*/ 0 w 758"/>
                <a:gd name="T5" fmla="*/ 288 h 1081"/>
                <a:gd name="T6" fmla="*/ 284 w 758"/>
                <a:gd name="T7" fmla="*/ 1081 h 1081"/>
              </a:gdLst>
              <a:ahLst/>
              <a:cxnLst>
                <a:cxn ang="0">
                  <a:pos x="T0" y="T1"/>
                </a:cxn>
                <a:cxn ang="0">
                  <a:pos x="T2" y="T3"/>
                </a:cxn>
                <a:cxn ang="0">
                  <a:pos x="T4" y="T5"/>
                </a:cxn>
                <a:cxn ang="0">
                  <a:pos x="T6" y="T7"/>
                </a:cxn>
              </a:cxnLst>
              <a:rect l="0" t="0" r="r" b="b"/>
              <a:pathLst>
                <a:path w="758" h="1081">
                  <a:moveTo>
                    <a:pt x="284" y="1081"/>
                  </a:moveTo>
                  <a:lnTo>
                    <a:pt x="758" y="0"/>
                  </a:lnTo>
                  <a:lnTo>
                    <a:pt x="0" y="288"/>
                  </a:lnTo>
                  <a:lnTo>
                    <a:pt x="284" y="1081"/>
                  </a:lnTo>
                  <a:close/>
                </a:path>
              </a:pathLst>
            </a:custGeom>
            <a:solidFill>
              <a:srgbClr val="3190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zh-CN" altLang="en-US" sz="1867"/>
            </a:p>
          </p:txBody>
        </p:sp>
        <p:sp>
          <p:nvSpPr>
            <p:cNvPr id="4" name="Freeform 30"/>
            <p:cNvSpPr>
              <a:spLocks/>
            </p:cNvSpPr>
            <p:nvPr/>
          </p:nvSpPr>
          <p:spPr bwMode="auto">
            <a:xfrm rot="15296182">
              <a:off x="11830602" y="4196908"/>
              <a:ext cx="275725" cy="329602"/>
            </a:xfrm>
            <a:custGeom>
              <a:avLst/>
              <a:gdLst>
                <a:gd name="T0" fmla="*/ 0 w 261"/>
                <a:gd name="T1" fmla="*/ 0 h 312"/>
                <a:gd name="T2" fmla="*/ 119 w 261"/>
                <a:gd name="T3" fmla="*/ 312 h 312"/>
                <a:gd name="T4" fmla="*/ 119 w 261"/>
                <a:gd name="T5" fmla="*/ 312 h 312"/>
                <a:gd name="T6" fmla="*/ 261 w 261"/>
                <a:gd name="T7" fmla="*/ 0 h 312"/>
                <a:gd name="T8" fmla="*/ 0 w 261"/>
                <a:gd name="T9" fmla="*/ 0 h 312"/>
              </a:gdLst>
              <a:ahLst/>
              <a:cxnLst>
                <a:cxn ang="0">
                  <a:pos x="T0" y="T1"/>
                </a:cxn>
                <a:cxn ang="0">
                  <a:pos x="T2" y="T3"/>
                </a:cxn>
                <a:cxn ang="0">
                  <a:pos x="T4" y="T5"/>
                </a:cxn>
                <a:cxn ang="0">
                  <a:pos x="T6" y="T7"/>
                </a:cxn>
                <a:cxn ang="0">
                  <a:pos x="T8" y="T9"/>
                </a:cxn>
              </a:cxnLst>
              <a:rect l="0" t="0" r="r" b="b"/>
              <a:pathLst>
                <a:path w="261" h="312">
                  <a:moveTo>
                    <a:pt x="0" y="0"/>
                  </a:moveTo>
                  <a:lnTo>
                    <a:pt x="119" y="312"/>
                  </a:lnTo>
                  <a:lnTo>
                    <a:pt x="119" y="312"/>
                  </a:lnTo>
                  <a:lnTo>
                    <a:pt x="261" y="0"/>
                  </a:lnTo>
                  <a:lnTo>
                    <a:pt x="0" y="0"/>
                  </a:lnTo>
                  <a:close/>
                </a:path>
              </a:pathLst>
            </a:custGeom>
            <a:solidFill>
              <a:srgbClr val="A0BF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zh-CN" altLang="en-US" sz="1867"/>
            </a:p>
          </p:txBody>
        </p:sp>
        <p:sp>
          <p:nvSpPr>
            <p:cNvPr id="5" name="Freeform 12"/>
            <p:cNvSpPr>
              <a:spLocks/>
            </p:cNvSpPr>
            <p:nvPr/>
          </p:nvSpPr>
          <p:spPr bwMode="auto">
            <a:xfrm rot="7160246">
              <a:off x="11692179" y="4425941"/>
              <a:ext cx="546427" cy="406107"/>
            </a:xfrm>
            <a:custGeom>
              <a:avLst/>
              <a:gdLst>
                <a:gd name="T0" fmla="*/ 782 w 1067"/>
                <a:gd name="T1" fmla="*/ 0 h 793"/>
                <a:gd name="T2" fmla="*/ 0 w 1067"/>
                <a:gd name="T3" fmla="*/ 288 h 793"/>
                <a:gd name="T4" fmla="*/ 1067 w 1067"/>
                <a:gd name="T5" fmla="*/ 793 h 793"/>
                <a:gd name="T6" fmla="*/ 782 w 1067"/>
                <a:gd name="T7" fmla="*/ 0 h 793"/>
              </a:gdLst>
              <a:ahLst/>
              <a:cxnLst>
                <a:cxn ang="0">
                  <a:pos x="T0" y="T1"/>
                </a:cxn>
                <a:cxn ang="0">
                  <a:pos x="T2" y="T3"/>
                </a:cxn>
                <a:cxn ang="0">
                  <a:pos x="T4" y="T5"/>
                </a:cxn>
                <a:cxn ang="0">
                  <a:pos x="T6" y="T7"/>
                </a:cxn>
              </a:cxnLst>
              <a:rect l="0" t="0" r="r" b="b"/>
              <a:pathLst>
                <a:path w="1067" h="793">
                  <a:moveTo>
                    <a:pt x="782" y="0"/>
                  </a:moveTo>
                  <a:lnTo>
                    <a:pt x="0" y="288"/>
                  </a:lnTo>
                  <a:lnTo>
                    <a:pt x="1067" y="793"/>
                  </a:lnTo>
                  <a:lnTo>
                    <a:pt x="782" y="0"/>
                  </a:lnTo>
                  <a:close/>
                </a:path>
              </a:pathLst>
            </a:custGeom>
            <a:solidFill>
              <a:srgbClr val="FD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zh-CN" altLang="en-US" sz="1867"/>
            </a:p>
          </p:txBody>
        </p:sp>
      </p:grpSp>
      <p:grpSp>
        <p:nvGrpSpPr>
          <p:cNvPr id="6" name="组合 5"/>
          <p:cNvGrpSpPr/>
          <p:nvPr/>
        </p:nvGrpSpPr>
        <p:grpSpPr>
          <a:xfrm rot="2731254">
            <a:off x="490217" y="-162629"/>
            <a:ext cx="566183" cy="1611645"/>
            <a:chOff x="4454660" y="3810474"/>
            <a:chExt cx="406107" cy="1155987"/>
          </a:xfrm>
        </p:grpSpPr>
        <p:sp>
          <p:nvSpPr>
            <p:cNvPr id="7" name="Freeform 16"/>
            <p:cNvSpPr>
              <a:spLocks/>
            </p:cNvSpPr>
            <p:nvPr/>
          </p:nvSpPr>
          <p:spPr bwMode="auto">
            <a:xfrm flipV="1">
              <a:off x="4459674" y="3810474"/>
              <a:ext cx="396080" cy="564858"/>
            </a:xfrm>
            <a:custGeom>
              <a:avLst/>
              <a:gdLst>
                <a:gd name="T0" fmla="*/ 284 w 758"/>
                <a:gd name="T1" fmla="*/ 1081 h 1081"/>
                <a:gd name="T2" fmla="*/ 758 w 758"/>
                <a:gd name="T3" fmla="*/ 0 h 1081"/>
                <a:gd name="T4" fmla="*/ 0 w 758"/>
                <a:gd name="T5" fmla="*/ 288 h 1081"/>
                <a:gd name="T6" fmla="*/ 284 w 758"/>
                <a:gd name="T7" fmla="*/ 1081 h 1081"/>
              </a:gdLst>
              <a:ahLst/>
              <a:cxnLst>
                <a:cxn ang="0">
                  <a:pos x="T0" y="T1"/>
                </a:cxn>
                <a:cxn ang="0">
                  <a:pos x="T2" y="T3"/>
                </a:cxn>
                <a:cxn ang="0">
                  <a:pos x="T4" y="T5"/>
                </a:cxn>
                <a:cxn ang="0">
                  <a:pos x="T6" y="T7"/>
                </a:cxn>
              </a:cxnLst>
              <a:rect l="0" t="0" r="r" b="b"/>
              <a:pathLst>
                <a:path w="758" h="1081">
                  <a:moveTo>
                    <a:pt x="284" y="1081"/>
                  </a:moveTo>
                  <a:lnTo>
                    <a:pt x="758" y="0"/>
                  </a:lnTo>
                  <a:lnTo>
                    <a:pt x="0" y="288"/>
                  </a:lnTo>
                  <a:lnTo>
                    <a:pt x="284" y="1081"/>
                  </a:lnTo>
                  <a:close/>
                </a:path>
              </a:pathLst>
            </a:custGeom>
            <a:solidFill>
              <a:srgbClr val="3190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zh-CN" altLang="en-US" sz="1867"/>
            </a:p>
          </p:txBody>
        </p:sp>
        <p:sp>
          <p:nvSpPr>
            <p:cNvPr id="8" name="Freeform 30"/>
            <p:cNvSpPr>
              <a:spLocks/>
            </p:cNvSpPr>
            <p:nvPr/>
          </p:nvSpPr>
          <p:spPr bwMode="auto">
            <a:xfrm rot="15296182">
              <a:off x="4522923" y="4261161"/>
              <a:ext cx="275725" cy="329602"/>
            </a:xfrm>
            <a:custGeom>
              <a:avLst/>
              <a:gdLst>
                <a:gd name="T0" fmla="*/ 0 w 261"/>
                <a:gd name="T1" fmla="*/ 0 h 312"/>
                <a:gd name="T2" fmla="*/ 119 w 261"/>
                <a:gd name="T3" fmla="*/ 312 h 312"/>
                <a:gd name="T4" fmla="*/ 119 w 261"/>
                <a:gd name="T5" fmla="*/ 312 h 312"/>
                <a:gd name="T6" fmla="*/ 261 w 261"/>
                <a:gd name="T7" fmla="*/ 0 h 312"/>
                <a:gd name="T8" fmla="*/ 0 w 261"/>
                <a:gd name="T9" fmla="*/ 0 h 312"/>
              </a:gdLst>
              <a:ahLst/>
              <a:cxnLst>
                <a:cxn ang="0">
                  <a:pos x="T0" y="T1"/>
                </a:cxn>
                <a:cxn ang="0">
                  <a:pos x="T2" y="T3"/>
                </a:cxn>
                <a:cxn ang="0">
                  <a:pos x="T4" y="T5"/>
                </a:cxn>
                <a:cxn ang="0">
                  <a:pos x="T6" y="T7"/>
                </a:cxn>
                <a:cxn ang="0">
                  <a:pos x="T8" y="T9"/>
                </a:cxn>
              </a:cxnLst>
              <a:rect l="0" t="0" r="r" b="b"/>
              <a:pathLst>
                <a:path w="261" h="312">
                  <a:moveTo>
                    <a:pt x="0" y="0"/>
                  </a:moveTo>
                  <a:lnTo>
                    <a:pt x="119" y="312"/>
                  </a:lnTo>
                  <a:lnTo>
                    <a:pt x="119" y="312"/>
                  </a:lnTo>
                  <a:lnTo>
                    <a:pt x="261" y="0"/>
                  </a:lnTo>
                  <a:lnTo>
                    <a:pt x="0" y="0"/>
                  </a:lnTo>
                  <a:close/>
                </a:path>
              </a:pathLst>
            </a:custGeom>
            <a:solidFill>
              <a:srgbClr val="A0BF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zh-CN" altLang="en-US" sz="1867"/>
            </a:p>
          </p:txBody>
        </p:sp>
        <p:sp>
          <p:nvSpPr>
            <p:cNvPr id="9" name="Freeform 12"/>
            <p:cNvSpPr>
              <a:spLocks/>
            </p:cNvSpPr>
            <p:nvPr/>
          </p:nvSpPr>
          <p:spPr bwMode="auto">
            <a:xfrm rot="7160246">
              <a:off x="4384500" y="4490194"/>
              <a:ext cx="546427" cy="406107"/>
            </a:xfrm>
            <a:custGeom>
              <a:avLst/>
              <a:gdLst>
                <a:gd name="T0" fmla="*/ 782 w 1067"/>
                <a:gd name="T1" fmla="*/ 0 h 793"/>
                <a:gd name="T2" fmla="*/ 0 w 1067"/>
                <a:gd name="T3" fmla="*/ 288 h 793"/>
                <a:gd name="T4" fmla="*/ 1067 w 1067"/>
                <a:gd name="T5" fmla="*/ 793 h 793"/>
                <a:gd name="T6" fmla="*/ 782 w 1067"/>
                <a:gd name="T7" fmla="*/ 0 h 793"/>
              </a:gdLst>
              <a:ahLst/>
              <a:cxnLst>
                <a:cxn ang="0">
                  <a:pos x="T0" y="T1"/>
                </a:cxn>
                <a:cxn ang="0">
                  <a:pos x="T2" y="T3"/>
                </a:cxn>
                <a:cxn ang="0">
                  <a:pos x="T4" y="T5"/>
                </a:cxn>
                <a:cxn ang="0">
                  <a:pos x="T6" y="T7"/>
                </a:cxn>
              </a:cxnLst>
              <a:rect l="0" t="0" r="r" b="b"/>
              <a:pathLst>
                <a:path w="1067" h="793">
                  <a:moveTo>
                    <a:pt x="782" y="0"/>
                  </a:moveTo>
                  <a:lnTo>
                    <a:pt x="0" y="288"/>
                  </a:lnTo>
                  <a:lnTo>
                    <a:pt x="1067" y="793"/>
                  </a:lnTo>
                  <a:lnTo>
                    <a:pt x="782" y="0"/>
                  </a:lnTo>
                  <a:close/>
                </a:path>
              </a:pathLst>
            </a:custGeom>
            <a:solidFill>
              <a:srgbClr val="FD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zh-CN" altLang="en-US" sz="1867"/>
            </a:p>
          </p:txBody>
        </p:sp>
      </p:grpSp>
      <p:grpSp>
        <p:nvGrpSpPr>
          <p:cNvPr id="10" name="组合 9"/>
          <p:cNvGrpSpPr/>
          <p:nvPr/>
        </p:nvGrpSpPr>
        <p:grpSpPr>
          <a:xfrm rot="23880000" flipV="1">
            <a:off x="163789" y="1301"/>
            <a:ext cx="212643" cy="605292"/>
            <a:chOff x="4454660" y="3810474"/>
            <a:chExt cx="406107" cy="1155987"/>
          </a:xfrm>
        </p:grpSpPr>
        <p:sp>
          <p:nvSpPr>
            <p:cNvPr id="11" name="Freeform 16"/>
            <p:cNvSpPr>
              <a:spLocks/>
            </p:cNvSpPr>
            <p:nvPr/>
          </p:nvSpPr>
          <p:spPr bwMode="auto">
            <a:xfrm flipV="1">
              <a:off x="4459674" y="3810474"/>
              <a:ext cx="396080" cy="564858"/>
            </a:xfrm>
            <a:custGeom>
              <a:avLst/>
              <a:gdLst>
                <a:gd name="T0" fmla="*/ 284 w 758"/>
                <a:gd name="T1" fmla="*/ 1081 h 1081"/>
                <a:gd name="T2" fmla="*/ 758 w 758"/>
                <a:gd name="T3" fmla="*/ 0 h 1081"/>
                <a:gd name="T4" fmla="*/ 0 w 758"/>
                <a:gd name="T5" fmla="*/ 288 h 1081"/>
                <a:gd name="T6" fmla="*/ 284 w 758"/>
                <a:gd name="T7" fmla="*/ 1081 h 1081"/>
              </a:gdLst>
              <a:ahLst/>
              <a:cxnLst>
                <a:cxn ang="0">
                  <a:pos x="T0" y="T1"/>
                </a:cxn>
                <a:cxn ang="0">
                  <a:pos x="T2" y="T3"/>
                </a:cxn>
                <a:cxn ang="0">
                  <a:pos x="T4" y="T5"/>
                </a:cxn>
                <a:cxn ang="0">
                  <a:pos x="T6" y="T7"/>
                </a:cxn>
              </a:cxnLst>
              <a:rect l="0" t="0" r="r" b="b"/>
              <a:pathLst>
                <a:path w="758" h="1081">
                  <a:moveTo>
                    <a:pt x="284" y="1081"/>
                  </a:moveTo>
                  <a:lnTo>
                    <a:pt x="758" y="0"/>
                  </a:lnTo>
                  <a:lnTo>
                    <a:pt x="0" y="288"/>
                  </a:lnTo>
                  <a:lnTo>
                    <a:pt x="284" y="1081"/>
                  </a:lnTo>
                  <a:close/>
                </a:path>
              </a:pathLst>
            </a:custGeom>
            <a:solidFill>
              <a:srgbClr val="3190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zh-CN" altLang="en-US" sz="1867"/>
            </a:p>
          </p:txBody>
        </p:sp>
        <p:sp>
          <p:nvSpPr>
            <p:cNvPr id="12" name="Freeform 30"/>
            <p:cNvSpPr>
              <a:spLocks/>
            </p:cNvSpPr>
            <p:nvPr/>
          </p:nvSpPr>
          <p:spPr bwMode="auto">
            <a:xfrm rot="15296182">
              <a:off x="4522923" y="4261161"/>
              <a:ext cx="275725" cy="329602"/>
            </a:xfrm>
            <a:custGeom>
              <a:avLst/>
              <a:gdLst>
                <a:gd name="T0" fmla="*/ 0 w 261"/>
                <a:gd name="T1" fmla="*/ 0 h 312"/>
                <a:gd name="T2" fmla="*/ 119 w 261"/>
                <a:gd name="T3" fmla="*/ 312 h 312"/>
                <a:gd name="T4" fmla="*/ 119 w 261"/>
                <a:gd name="T5" fmla="*/ 312 h 312"/>
                <a:gd name="T6" fmla="*/ 261 w 261"/>
                <a:gd name="T7" fmla="*/ 0 h 312"/>
                <a:gd name="T8" fmla="*/ 0 w 261"/>
                <a:gd name="T9" fmla="*/ 0 h 312"/>
              </a:gdLst>
              <a:ahLst/>
              <a:cxnLst>
                <a:cxn ang="0">
                  <a:pos x="T0" y="T1"/>
                </a:cxn>
                <a:cxn ang="0">
                  <a:pos x="T2" y="T3"/>
                </a:cxn>
                <a:cxn ang="0">
                  <a:pos x="T4" y="T5"/>
                </a:cxn>
                <a:cxn ang="0">
                  <a:pos x="T6" y="T7"/>
                </a:cxn>
                <a:cxn ang="0">
                  <a:pos x="T8" y="T9"/>
                </a:cxn>
              </a:cxnLst>
              <a:rect l="0" t="0" r="r" b="b"/>
              <a:pathLst>
                <a:path w="261" h="312">
                  <a:moveTo>
                    <a:pt x="0" y="0"/>
                  </a:moveTo>
                  <a:lnTo>
                    <a:pt x="119" y="312"/>
                  </a:lnTo>
                  <a:lnTo>
                    <a:pt x="119" y="312"/>
                  </a:lnTo>
                  <a:lnTo>
                    <a:pt x="261" y="0"/>
                  </a:lnTo>
                  <a:lnTo>
                    <a:pt x="0" y="0"/>
                  </a:lnTo>
                  <a:close/>
                </a:path>
              </a:pathLst>
            </a:custGeom>
            <a:solidFill>
              <a:srgbClr val="A0BF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zh-CN" altLang="en-US" sz="1867"/>
            </a:p>
          </p:txBody>
        </p:sp>
        <p:sp>
          <p:nvSpPr>
            <p:cNvPr id="13" name="Freeform 12"/>
            <p:cNvSpPr>
              <a:spLocks/>
            </p:cNvSpPr>
            <p:nvPr/>
          </p:nvSpPr>
          <p:spPr bwMode="auto">
            <a:xfrm rot="7160246">
              <a:off x="4384500" y="4490194"/>
              <a:ext cx="546427" cy="406107"/>
            </a:xfrm>
            <a:custGeom>
              <a:avLst/>
              <a:gdLst>
                <a:gd name="T0" fmla="*/ 782 w 1067"/>
                <a:gd name="T1" fmla="*/ 0 h 793"/>
                <a:gd name="T2" fmla="*/ 0 w 1067"/>
                <a:gd name="T3" fmla="*/ 288 h 793"/>
                <a:gd name="T4" fmla="*/ 1067 w 1067"/>
                <a:gd name="T5" fmla="*/ 793 h 793"/>
                <a:gd name="T6" fmla="*/ 782 w 1067"/>
                <a:gd name="T7" fmla="*/ 0 h 793"/>
              </a:gdLst>
              <a:ahLst/>
              <a:cxnLst>
                <a:cxn ang="0">
                  <a:pos x="T0" y="T1"/>
                </a:cxn>
                <a:cxn ang="0">
                  <a:pos x="T2" y="T3"/>
                </a:cxn>
                <a:cxn ang="0">
                  <a:pos x="T4" y="T5"/>
                </a:cxn>
                <a:cxn ang="0">
                  <a:pos x="T6" y="T7"/>
                </a:cxn>
              </a:cxnLst>
              <a:rect l="0" t="0" r="r" b="b"/>
              <a:pathLst>
                <a:path w="1067" h="793">
                  <a:moveTo>
                    <a:pt x="782" y="0"/>
                  </a:moveTo>
                  <a:lnTo>
                    <a:pt x="0" y="288"/>
                  </a:lnTo>
                  <a:lnTo>
                    <a:pt x="1067" y="793"/>
                  </a:lnTo>
                  <a:lnTo>
                    <a:pt x="782" y="0"/>
                  </a:lnTo>
                  <a:close/>
                </a:path>
              </a:pathLst>
            </a:custGeom>
            <a:solidFill>
              <a:srgbClr val="FD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zh-CN" altLang="en-US" sz="1867"/>
            </a:p>
          </p:txBody>
        </p:sp>
      </p:grpSp>
      <p:grpSp>
        <p:nvGrpSpPr>
          <p:cNvPr id="14" name="组合 13"/>
          <p:cNvGrpSpPr/>
          <p:nvPr/>
        </p:nvGrpSpPr>
        <p:grpSpPr>
          <a:xfrm rot="23880000" flipV="1">
            <a:off x="11732396" y="6251410"/>
            <a:ext cx="212643" cy="605292"/>
            <a:chOff x="4454660" y="3810474"/>
            <a:chExt cx="406107" cy="1155987"/>
          </a:xfrm>
        </p:grpSpPr>
        <p:sp>
          <p:nvSpPr>
            <p:cNvPr id="15" name="Freeform 16"/>
            <p:cNvSpPr>
              <a:spLocks/>
            </p:cNvSpPr>
            <p:nvPr/>
          </p:nvSpPr>
          <p:spPr bwMode="auto">
            <a:xfrm flipV="1">
              <a:off x="4459674" y="3810474"/>
              <a:ext cx="396080" cy="564858"/>
            </a:xfrm>
            <a:custGeom>
              <a:avLst/>
              <a:gdLst>
                <a:gd name="T0" fmla="*/ 284 w 758"/>
                <a:gd name="T1" fmla="*/ 1081 h 1081"/>
                <a:gd name="T2" fmla="*/ 758 w 758"/>
                <a:gd name="T3" fmla="*/ 0 h 1081"/>
                <a:gd name="T4" fmla="*/ 0 w 758"/>
                <a:gd name="T5" fmla="*/ 288 h 1081"/>
                <a:gd name="T6" fmla="*/ 284 w 758"/>
                <a:gd name="T7" fmla="*/ 1081 h 1081"/>
              </a:gdLst>
              <a:ahLst/>
              <a:cxnLst>
                <a:cxn ang="0">
                  <a:pos x="T0" y="T1"/>
                </a:cxn>
                <a:cxn ang="0">
                  <a:pos x="T2" y="T3"/>
                </a:cxn>
                <a:cxn ang="0">
                  <a:pos x="T4" y="T5"/>
                </a:cxn>
                <a:cxn ang="0">
                  <a:pos x="T6" y="T7"/>
                </a:cxn>
              </a:cxnLst>
              <a:rect l="0" t="0" r="r" b="b"/>
              <a:pathLst>
                <a:path w="758" h="1081">
                  <a:moveTo>
                    <a:pt x="284" y="1081"/>
                  </a:moveTo>
                  <a:lnTo>
                    <a:pt x="758" y="0"/>
                  </a:lnTo>
                  <a:lnTo>
                    <a:pt x="0" y="288"/>
                  </a:lnTo>
                  <a:lnTo>
                    <a:pt x="284" y="1081"/>
                  </a:lnTo>
                  <a:close/>
                </a:path>
              </a:pathLst>
            </a:custGeom>
            <a:solidFill>
              <a:srgbClr val="3190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zh-CN" altLang="en-US" sz="1867"/>
            </a:p>
          </p:txBody>
        </p:sp>
        <p:sp>
          <p:nvSpPr>
            <p:cNvPr id="16" name="Freeform 30"/>
            <p:cNvSpPr>
              <a:spLocks/>
            </p:cNvSpPr>
            <p:nvPr/>
          </p:nvSpPr>
          <p:spPr bwMode="auto">
            <a:xfrm rot="15296182">
              <a:off x="4522923" y="4261161"/>
              <a:ext cx="275725" cy="329602"/>
            </a:xfrm>
            <a:custGeom>
              <a:avLst/>
              <a:gdLst>
                <a:gd name="T0" fmla="*/ 0 w 261"/>
                <a:gd name="T1" fmla="*/ 0 h 312"/>
                <a:gd name="T2" fmla="*/ 119 w 261"/>
                <a:gd name="T3" fmla="*/ 312 h 312"/>
                <a:gd name="T4" fmla="*/ 119 w 261"/>
                <a:gd name="T5" fmla="*/ 312 h 312"/>
                <a:gd name="T6" fmla="*/ 261 w 261"/>
                <a:gd name="T7" fmla="*/ 0 h 312"/>
                <a:gd name="T8" fmla="*/ 0 w 261"/>
                <a:gd name="T9" fmla="*/ 0 h 312"/>
              </a:gdLst>
              <a:ahLst/>
              <a:cxnLst>
                <a:cxn ang="0">
                  <a:pos x="T0" y="T1"/>
                </a:cxn>
                <a:cxn ang="0">
                  <a:pos x="T2" y="T3"/>
                </a:cxn>
                <a:cxn ang="0">
                  <a:pos x="T4" y="T5"/>
                </a:cxn>
                <a:cxn ang="0">
                  <a:pos x="T6" y="T7"/>
                </a:cxn>
                <a:cxn ang="0">
                  <a:pos x="T8" y="T9"/>
                </a:cxn>
              </a:cxnLst>
              <a:rect l="0" t="0" r="r" b="b"/>
              <a:pathLst>
                <a:path w="261" h="312">
                  <a:moveTo>
                    <a:pt x="0" y="0"/>
                  </a:moveTo>
                  <a:lnTo>
                    <a:pt x="119" y="312"/>
                  </a:lnTo>
                  <a:lnTo>
                    <a:pt x="119" y="312"/>
                  </a:lnTo>
                  <a:lnTo>
                    <a:pt x="261" y="0"/>
                  </a:lnTo>
                  <a:lnTo>
                    <a:pt x="0" y="0"/>
                  </a:lnTo>
                  <a:close/>
                </a:path>
              </a:pathLst>
            </a:custGeom>
            <a:solidFill>
              <a:srgbClr val="A0BF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zh-CN" altLang="en-US" sz="1867"/>
            </a:p>
          </p:txBody>
        </p:sp>
        <p:sp>
          <p:nvSpPr>
            <p:cNvPr id="17" name="Freeform 12"/>
            <p:cNvSpPr>
              <a:spLocks/>
            </p:cNvSpPr>
            <p:nvPr/>
          </p:nvSpPr>
          <p:spPr bwMode="auto">
            <a:xfrm rot="7160246">
              <a:off x="4384500" y="4490194"/>
              <a:ext cx="546427" cy="406107"/>
            </a:xfrm>
            <a:custGeom>
              <a:avLst/>
              <a:gdLst>
                <a:gd name="T0" fmla="*/ 782 w 1067"/>
                <a:gd name="T1" fmla="*/ 0 h 793"/>
                <a:gd name="T2" fmla="*/ 0 w 1067"/>
                <a:gd name="T3" fmla="*/ 288 h 793"/>
                <a:gd name="T4" fmla="*/ 1067 w 1067"/>
                <a:gd name="T5" fmla="*/ 793 h 793"/>
                <a:gd name="T6" fmla="*/ 782 w 1067"/>
                <a:gd name="T7" fmla="*/ 0 h 793"/>
              </a:gdLst>
              <a:ahLst/>
              <a:cxnLst>
                <a:cxn ang="0">
                  <a:pos x="T0" y="T1"/>
                </a:cxn>
                <a:cxn ang="0">
                  <a:pos x="T2" y="T3"/>
                </a:cxn>
                <a:cxn ang="0">
                  <a:pos x="T4" y="T5"/>
                </a:cxn>
                <a:cxn ang="0">
                  <a:pos x="T6" y="T7"/>
                </a:cxn>
              </a:cxnLst>
              <a:rect l="0" t="0" r="r" b="b"/>
              <a:pathLst>
                <a:path w="1067" h="793">
                  <a:moveTo>
                    <a:pt x="782" y="0"/>
                  </a:moveTo>
                  <a:lnTo>
                    <a:pt x="0" y="288"/>
                  </a:lnTo>
                  <a:lnTo>
                    <a:pt x="1067" y="793"/>
                  </a:lnTo>
                  <a:lnTo>
                    <a:pt x="782" y="0"/>
                  </a:lnTo>
                  <a:close/>
                </a:path>
              </a:pathLst>
            </a:custGeom>
            <a:solidFill>
              <a:srgbClr val="FD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zh-CN" altLang="en-US" sz="1867"/>
            </a:p>
          </p:txBody>
        </p:sp>
      </p:grpSp>
    </p:spTree>
    <p:extLst>
      <p:ext uri="{BB962C8B-B14F-4D97-AF65-F5344CB8AC3E}">
        <p14:creationId xmlns:p14="http://schemas.microsoft.com/office/powerpoint/2010/main" val="288959638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3"/>
            <a:ext cx="12191999" cy="6857554"/>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562637" y="5612791"/>
            <a:ext cx="674599" cy="67455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434" y="5608109"/>
            <a:ext cx="674599" cy="674555"/>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 y="-1"/>
            <a:ext cx="12192795" cy="6858001"/>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8" y="-1"/>
            <a:ext cx="12191999" cy="6882064"/>
          </a:xfrm>
          <a:prstGeom prst="rect">
            <a:avLst/>
          </a:prstGeom>
        </p:spPr>
      </p:pic>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3"/>
            <a:ext cx="12191999" cy="6857554"/>
          </a:xfrm>
          <a:prstGeom prst="rect">
            <a:avLst/>
          </a:prstGeom>
        </p:spPr>
      </p:pic>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562637" y="5612791"/>
            <a:ext cx="674599" cy="674555"/>
          </a:xfrm>
          <a:prstGeom prst="rect">
            <a:avLst/>
          </a:prstGeom>
        </p:spPr>
      </p:pic>
      <p:pic>
        <p:nvPicPr>
          <p:cNvPr id="10" name="图片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21434" y="5608109"/>
            <a:ext cx="674599" cy="674555"/>
          </a:xfrm>
          <a:prstGeom prst="rect">
            <a:avLst/>
          </a:prstGeom>
        </p:spPr>
      </p:pic>
      <p:pic>
        <p:nvPicPr>
          <p:cNvPr id="11" name="图片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98" y="-1"/>
            <a:ext cx="12192795" cy="6858001"/>
          </a:xfrm>
          <a:prstGeom prst="rect">
            <a:avLst/>
          </a:prstGeom>
        </p:spPr>
      </p:pic>
      <p:pic>
        <p:nvPicPr>
          <p:cNvPr id="12" name="图片 1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98" y="-1"/>
            <a:ext cx="12191999" cy="6882064"/>
          </a:xfrm>
          <a:prstGeom prst="rect">
            <a:avLst/>
          </a:prstGeom>
        </p:spPr>
      </p:pic>
    </p:spTree>
    <p:extLst>
      <p:ext uri="{BB962C8B-B14F-4D97-AF65-F5344CB8AC3E}">
        <p14:creationId xmlns:p14="http://schemas.microsoft.com/office/powerpoint/2010/main" val="14002987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49000" decel="50000" autoRev="1" fill="hold" nodeType="withEffect">
                                  <p:stCondLst>
                                    <p:cond delay="0"/>
                                  </p:stCondLst>
                                  <p:childTnLst>
                                    <p:animMotion origin="layout" path="M -4.61293E-06 1.85185E-06 L 0.01238 -0.02952" pathEditMode="relative" rAng="0" ptsTypes="AA">
                                      <p:cBhvr>
                                        <p:cTn id="6" dur="5000" fill="hold"/>
                                        <p:tgtEl>
                                          <p:spTgt spid="3"/>
                                        </p:tgtEl>
                                        <p:attrNameLst>
                                          <p:attrName>ppt_x</p:attrName>
                                          <p:attrName>ppt_y</p:attrName>
                                        </p:attrNameLst>
                                      </p:cBhvr>
                                      <p:rCtr x="619" y="-1481"/>
                                    </p:animMotion>
                                  </p:childTnLst>
                                </p:cTn>
                              </p:par>
                              <p:par>
                                <p:cTn id="7" presetID="42" presetClass="path" presetSubtype="0" repeatCount="indefinite" accel="49000" decel="50000" autoRev="1" fill="hold" nodeType="withEffect">
                                  <p:stCondLst>
                                    <p:cond delay="0"/>
                                  </p:stCondLst>
                                  <p:childTnLst>
                                    <p:animMotion origin="layout" path="M -3.51585E-06 -2.59259E-06 L -0.01562 0.0331" pathEditMode="relative" rAng="0" ptsTypes="AA">
                                      <p:cBhvr>
                                        <p:cTn id="8" dur="5000" fill="hold"/>
                                        <p:tgtEl>
                                          <p:spTgt spid="6"/>
                                        </p:tgtEl>
                                        <p:attrNameLst>
                                          <p:attrName>ppt_x</p:attrName>
                                          <p:attrName>ppt_y</p:attrName>
                                        </p:attrNameLst>
                                      </p:cBhvr>
                                      <p:rCtr x="-781" y="1655"/>
                                    </p:animMotion>
                                  </p:childTnLst>
                                </p:cTn>
                              </p:par>
                              <p:par>
                                <p:cTn id="9" presetID="42" presetClass="path" presetSubtype="0" repeatCount="indefinite" accel="49000" decel="50000" autoRev="1" fill="hold" nodeType="withEffect">
                                  <p:stCondLst>
                                    <p:cond delay="0"/>
                                  </p:stCondLst>
                                  <p:childTnLst>
                                    <p:animMotion origin="layout" path="M -4.61293E-06 1.85185E-06 L 0.01238 -0.02952" pathEditMode="relative" rAng="0" ptsTypes="AA">
                                      <p:cBhvr>
                                        <p:cTn id="10" dur="5000" fill="hold"/>
                                        <p:tgtEl>
                                          <p:spTgt spid="10"/>
                                        </p:tgtEl>
                                        <p:attrNameLst>
                                          <p:attrName>ppt_x</p:attrName>
                                          <p:attrName>ppt_y</p:attrName>
                                        </p:attrNameLst>
                                      </p:cBhvr>
                                      <p:rCtr x="619" y="-1481"/>
                                    </p:animMotion>
                                  </p:childTnLst>
                                </p:cTn>
                              </p:par>
                              <p:par>
                                <p:cTn id="11" presetID="42" presetClass="path" presetSubtype="0" repeatCount="indefinite" accel="49000" decel="50000" autoRev="1" fill="hold" nodeType="withEffect">
                                  <p:stCondLst>
                                    <p:cond delay="0"/>
                                  </p:stCondLst>
                                  <p:childTnLst>
                                    <p:animMotion origin="layout" path="M -3.51585E-06 -2.59259E-06 L -0.01562 0.0331" pathEditMode="relative" rAng="0" ptsTypes="AA">
                                      <p:cBhvr>
                                        <p:cTn id="12" dur="5000" fill="hold"/>
                                        <p:tgtEl>
                                          <p:spTgt spid="9"/>
                                        </p:tgtEl>
                                        <p:attrNameLst>
                                          <p:attrName>ppt_x</p:attrName>
                                          <p:attrName>ppt_y</p:attrName>
                                        </p:attrNameLst>
                                      </p:cBhvr>
                                      <p:rCtr x="-781" y="16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Date Placeholder 4"/>
          <p:cNvSpPr>
            <a:spLocks noGrp="1"/>
          </p:cNvSpPr>
          <p:nvPr>
            <p:ph type="dt" sz="half" idx="10"/>
          </p:nvPr>
        </p:nvSpPr>
        <p:spPr/>
        <p:txBody>
          <a:bodyPr/>
          <a:lstStyle/>
          <a:p>
            <a:fld id="{C764DE79-268F-4C1A-8933-263129D2AF90}" type="datetimeFigureOut">
              <a:rPr lang="en-US" smtClean="0"/>
              <a:t>7/11/2022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20343100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zh-CN" altLang="en-US"/>
              <a:t>单击此处编辑母版标题样式</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083" indent="0">
              <a:buNone/>
              <a:defRPr sz="1600" b="1"/>
            </a:lvl8pPr>
            <a:lvl9pPr marL="3657283"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083" indent="0">
              <a:buNone/>
              <a:defRPr sz="1600" b="1"/>
            </a:lvl8pPr>
            <a:lvl9pPr marL="3657283"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C764DE79-268F-4C1A-8933-263129D2AF90}" type="datetimeFigureOut">
              <a:rPr lang="en-US" smtClean="0"/>
              <a:t>7/11/2022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25767510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C764DE79-268F-4C1A-8933-263129D2AF90}" type="datetimeFigureOut">
              <a:rPr lang="en-US" smtClean="0"/>
              <a:t>7/11/2022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20574683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6020369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zh-CN" altLang="en-US"/>
              <a:t>单击此处编辑母版标题样式</a:t>
            </a:r>
            <a:endParaRPr lang="en-US"/>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083" indent="0">
              <a:buNone/>
              <a:defRPr sz="1000"/>
            </a:lvl8pPr>
            <a:lvl9pPr marL="3657283"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7/11/2022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65281823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zh-CN" altLang="en-US"/>
              <a:t>单击此处编辑母版标题样式</a:t>
            </a:r>
            <a:endParaRPr lang="en-US"/>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083" indent="0">
              <a:buNone/>
              <a:defRPr sz="2000"/>
            </a:lvl8pPr>
            <a:lvl9pPr marL="3657283"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083" indent="0">
              <a:buNone/>
              <a:defRPr sz="1000"/>
            </a:lvl8pPr>
            <a:lvl9pPr marL="3657283"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7/11/2022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610087391"/>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5.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defPPr>
              <a:defRPr lang="en-US"/>
            </a:defPPr>
            <a:lvl1pPr marL="0" algn="l" defTabSz="228600" rtl="0" eaLnBrk="1" latinLnBrk="0" hangingPunct="1">
              <a:defRPr sz="1200" kern="1200">
                <a:solidFill>
                  <a:schemeClr val="tx1">
                    <a:tint val="75000"/>
                  </a:schemeClr>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fld id="{C764DE79-268F-4C1A-8933-263129D2AF90}" type="datetimeFigureOut">
              <a:rPr lang="en-US" smtClean="0"/>
              <a:t>7/11/2022</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defPPr>
              <a:defRPr lang="en-US"/>
            </a:defPPr>
            <a:lvl1pPr marL="0" algn="ctr" defTabSz="228600" rtl="0" eaLnBrk="1" latinLnBrk="0" hangingPunct="1">
              <a:defRPr sz="1200" kern="1200">
                <a:solidFill>
                  <a:schemeClr val="tx1">
                    <a:tint val="75000"/>
                  </a:schemeClr>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defPPr>
              <a:defRPr lang="en-US"/>
            </a:defPPr>
            <a:lvl1pPr marL="0" algn="r" defTabSz="228600" rtl="0" eaLnBrk="1" latinLnBrk="0" hangingPunct="1">
              <a:defRPr sz="1200" kern="1200">
                <a:solidFill>
                  <a:schemeClr val="tx1">
                    <a:tint val="75000"/>
                  </a:schemeClr>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fld id="{48F63A3B-78C7-47BE-AE5E-E10140E04643}" type="slidenum">
              <a:rPr lang="en-US" smtClean="0"/>
              <a:t>‹#›</a:t>
            </a:fld>
            <a:endParaRPr lang="en-US"/>
          </a:p>
        </p:txBody>
      </p:sp>
    </p:spTree>
    <p:extLst>
      <p:ext uri="{BB962C8B-B14F-4D97-AF65-F5344CB8AC3E}">
        <p14:creationId xmlns:p14="http://schemas.microsoft.com/office/powerpoint/2010/main" val="2551607150"/>
      </p:ext>
    </p:extLst>
  </p:cSld>
  <p:clrMap bg1="lt1" tx1="dk1" bg2="lt2" tx2="dk2" accent1="accent1" accent2="accent2" accent3="accent3" accent4="accent4" accent5="accent5" accent6="accent6" hlink="hlink" folHlink="folHlink"/>
  <p:sldLayoutIdLst>
    <p:sldLayoutId id="2147483661" r:id="rId1"/>
    <p:sldLayoutId id="2147483662" r:id="rId2"/>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83"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83"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083" algn="l" defTabSz="914400" rtl="0" eaLnBrk="1" latinLnBrk="0" hangingPunct="1">
        <a:defRPr sz="1800" kern="1200">
          <a:solidFill>
            <a:schemeClr val="tx1"/>
          </a:solidFill>
          <a:latin typeface="+mn-lt"/>
          <a:ea typeface="+mn-ea"/>
          <a:cs typeface="+mn-cs"/>
        </a:defRPr>
      </a:lvl8pPr>
      <a:lvl9pPr marL="3657283"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defPPr>
              <a:defRPr lang="en-US"/>
            </a:defPPr>
            <a:lvl1pPr marL="0" algn="l" defTabSz="228600" rtl="0" eaLnBrk="1" latinLnBrk="0" hangingPunct="1">
              <a:defRPr sz="1200" kern="1200">
                <a:solidFill>
                  <a:schemeClr val="tx1">
                    <a:tint val="75000"/>
                  </a:schemeClr>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fld id="{C764DE79-268F-4C1A-8933-263129D2AF90}" type="datetimeFigureOut">
              <a:rPr lang="en-US" smtClean="0"/>
              <a:t>7/11/2022</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defPPr>
              <a:defRPr lang="en-US"/>
            </a:defPPr>
            <a:lvl1pPr marL="0" algn="ctr" defTabSz="228600" rtl="0" eaLnBrk="1" latinLnBrk="0" hangingPunct="1">
              <a:defRPr sz="1200" kern="1200">
                <a:solidFill>
                  <a:schemeClr val="tx1">
                    <a:tint val="75000"/>
                  </a:schemeClr>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defPPr>
              <a:defRPr lang="en-US"/>
            </a:defPPr>
            <a:lvl1pPr marL="0" algn="r" defTabSz="228600" rtl="0" eaLnBrk="1" latinLnBrk="0" hangingPunct="1">
              <a:defRPr sz="1200" kern="1200">
                <a:solidFill>
                  <a:schemeClr val="tx1">
                    <a:tint val="75000"/>
                  </a:schemeClr>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fld id="{48F63A3B-78C7-47BE-AE5E-E10140E04643}" type="slidenum">
              <a:rPr lang="en-US" smtClean="0"/>
              <a:t>‹#›</a:t>
            </a:fld>
            <a:endParaRPr lang="en-US"/>
          </a:p>
        </p:txBody>
      </p:sp>
    </p:spTree>
    <p:extLst>
      <p:ext uri="{BB962C8B-B14F-4D97-AF65-F5344CB8AC3E}">
        <p14:creationId xmlns:p14="http://schemas.microsoft.com/office/powerpoint/2010/main" val="107784601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83"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83"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083" algn="l" defTabSz="914400" rtl="0" eaLnBrk="1" latinLnBrk="0" hangingPunct="1">
        <a:defRPr sz="1800" kern="1200">
          <a:solidFill>
            <a:schemeClr val="tx1"/>
          </a:solidFill>
          <a:latin typeface="+mn-lt"/>
          <a:ea typeface="+mn-ea"/>
          <a:cs typeface="+mn-cs"/>
        </a:defRPr>
      </a:lvl8pPr>
      <a:lvl9pPr marL="3657283"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pPr>
              <a:defRPr/>
            </a:pPr>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pPr>
              <a:defRPr/>
            </a:pPr>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pPr>
              <a:defRPr/>
            </a:pPr>
            <a:fld id="{49B03239-D021-44F0-A68C-BC633C154BAD}" type="slidenum">
              <a:rPr lang="en-US" altLang="zh-CN" smtClean="0"/>
              <a:t>‹#›</a:t>
            </a:fld>
            <a:endParaRPr lang="en-US" altLang="zh-CN"/>
          </a:p>
        </p:txBody>
      </p:sp>
      <p:pic>
        <p:nvPicPr>
          <p:cNvPr id="7" name="Picture 2"/>
          <p:cNvPicPr>
            <a:picLocks noChangeAspect="1" noChangeArrowheads="1"/>
          </p:cNvPicPr>
          <p:nvPr/>
        </p:nvPicPr>
        <p:blipFill>
          <a:blip r:embed="rId15" cstate="print"/>
          <a:srcRect/>
          <a:stretch>
            <a:fillRect/>
          </a:stretch>
        </p:blipFill>
        <p:spPr bwMode="auto">
          <a:xfrm>
            <a:off x="0" y="0"/>
            <a:ext cx="12192000" cy="6858000"/>
          </a:xfrm>
          <a:prstGeom prst="rect">
            <a:avLst/>
          </a:prstGeom>
          <a:noFill/>
          <a:ln w="9525">
            <a:noFill/>
            <a:miter lim="800000"/>
            <a:headEnd/>
            <a:tailEnd/>
          </a:ln>
        </p:spPr>
      </p:pic>
    </p:spTree>
    <p:extLst>
      <p:ext uri="{BB962C8B-B14F-4D97-AF65-F5344CB8AC3E}">
        <p14:creationId xmlns:p14="http://schemas.microsoft.com/office/powerpoint/2010/main" val="347697139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hf sldNum="0"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30.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notesSlide" Target="../notesSlides/notesSlide10.xml"/><Relationship Id="rId5" Type="http://schemas.openxmlformats.org/officeDocument/2006/relationships/slideLayout" Target="../slideLayouts/slideLayout3.xml"/><Relationship Id="rId4" Type="http://schemas.openxmlformats.org/officeDocument/2006/relationships/tags" Target="../tags/tag44.xml"/></Relationships>
</file>

<file path=ppt/slides/_rels/slide11.xml.rels><?xml version="1.0" encoding="UTF-8" standalone="yes"?>
<Relationships xmlns="http://schemas.openxmlformats.org/package/2006/relationships"><Relationship Id="rId8" Type="http://schemas.openxmlformats.org/officeDocument/2006/relationships/tags" Target="../tags/tag52.xml"/><Relationship Id="rId3" Type="http://schemas.openxmlformats.org/officeDocument/2006/relationships/tags" Target="../tags/tag47.xml"/><Relationship Id="rId7" Type="http://schemas.openxmlformats.org/officeDocument/2006/relationships/tags" Target="../tags/tag51.xml"/><Relationship Id="rId12" Type="http://schemas.openxmlformats.org/officeDocument/2006/relationships/image" Target="../media/image30.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notesSlide" Target="../notesSlides/notesSlide11.xml"/><Relationship Id="rId5" Type="http://schemas.openxmlformats.org/officeDocument/2006/relationships/tags" Target="../tags/tag49.xml"/><Relationship Id="rId10" Type="http://schemas.openxmlformats.org/officeDocument/2006/relationships/slideLayout" Target="../slideLayouts/slideLayout3.xml"/><Relationship Id="rId4" Type="http://schemas.openxmlformats.org/officeDocument/2006/relationships/tags" Target="../tags/tag48.xml"/><Relationship Id="rId9" Type="http://schemas.openxmlformats.org/officeDocument/2006/relationships/tags" Target="../tags/tag53.xml"/></Relationships>
</file>

<file path=ppt/slides/_rels/slide12.xml.rels><?xml version="1.0" encoding="UTF-8" standalone="yes"?>
<Relationships xmlns="http://schemas.openxmlformats.org/package/2006/relationships"><Relationship Id="rId3" Type="http://schemas.openxmlformats.org/officeDocument/2006/relationships/tags" Target="../tags/tag56.xml"/><Relationship Id="rId7" Type="http://schemas.openxmlformats.org/officeDocument/2006/relationships/image" Target="../media/image30.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notesSlide" Target="../notesSlides/notesSlide12.xml"/><Relationship Id="rId5" Type="http://schemas.openxmlformats.org/officeDocument/2006/relationships/slideLayout" Target="../slideLayouts/slideLayout3.xml"/><Relationship Id="rId4" Type="http://schemas.openxmlformats.org/officeDocument/2006/relationships/tags" Target="../tags/tag5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58.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59.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6.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20.png"/><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image" Target="../media/image19.jpeg"/><Relationship Id="rId2" Type="http://schemas.openxmlformats.org/officeDocument/2006/relationships/tags" Target="../tags/tag5.xml"/><Relationship Id="rId16" Type="http://schemas.openxmlformats.org/officeDocument/2006/relationships/image" Target="../media/image23.pn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18.jpeg"/><Relationship Id="rId5" Type="http://schemas.openxmlformats.org/officeDocument/2006/relationships/tags" Target="../tags/tag8.xml"/><Relationship Id="rId15" Type="http://schemas.openxmlformats.org/officeDocument/2006/relationships/image" Target="../media/image22.jpeg"/><Relationship Id="rId10" Type="http://schemas.openxmlformats.org/officeDocument/2006/relationships/image" Target="../media/image17.png"/><Relationship Id="rId4" Type="http://schemas.openxmlformats.org/officeDocument/2006/relationships/tags" Target="../tags/tag7.xml"/><Relationship Id="rId9" Type="http://schemas.openxmlformats.org/officeDocument/2006/relationships/notesSlide" Target="../notesSlides/notesSlide3.xml"/><Relationship Id="rId14" Type="http://schemas.openxmlformats.org/officeDocument/2006/relationships/image" Target="../media/image21.jpeg"/></Relationships>
</file>

<file path=ppt/slides/_rels/slide4.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image" Target="../media/image18.jpeg"/><Relationship Id="rId18" Type="http://schemas.openxmlformats.org/officeDocument/2006/relationships/image" Target="../media/image23.png"/><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17.png"/><Relationship Id="rId17" Type="http://schemas.openxmlformats.org/officeDocument/2006/relationships/image" Target="../media/image22.jpeg"/><Relationship Id="rId2" Type="http://schemas.openxmlformats.org/officeDocument/2006/relationships/tags" Target="../tags/tag12.xml"/><Relationship Id="rId16" Type="http://schemas.openxmlformats.org/officeDocument/2006/relationships/image" Target="../media/image21.jpeg"/><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notesSlide" Target="../notesSlides/notesSlide4.xml"/><Relationship Id="rId5" Type="http://schemas.openxmlformats.org/officeDocument/2006/relationships/tags" Target="../tags/tag15.xml"/><Relationship Id="rId15" Type="http://schemas.openxmlformats.org/officeDocument/2006/relationships/image" Target="../media/image20.png"/><Relationship Id="rId10" Type="http://schemas.openxmlformats.org/officeDocument/2006/relationships/slideLayout" Target="../slideLayouts/slideLayout3.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image" Target="../media/image19.jpe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22.xml"/><Relationship Id="rId7" Type="http://schemas.openxmlformats.org/officeDocument/2006/relationships/slideLayout" Target="../slideLayouts/slideLayout3.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10" Type="http://schemas.openxmlformats.org/officeDocument/2006/relationships/image" Target="../media/image23.png"/><Relationship Id="rId4" Type="http://schemas.openxmlformats.org/officeDocument/2006/relationships/tags" Target="../tags/tag23.xml"/><Relationship Id="rId9" Type="http://schemas.openxmlformats.org/officeDocument/2006/relationships/image" Target="../media/image22.jpeg"/></Relationships>
</file>

<file path=ppt/slides/_rels/slide6.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24.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23.png"/><Relationship Id="rId5" Type="http://schemas.openxmlformats.org/officeDocument/2006/relationships/notesSlide" Target="../notesSlides/notesSlide6.xml"/><Relationship Id="rId4"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31.xml"/><Relationship Id="rId7" Type="http://schemas.openxmlformats.org/officeDocument/2006/relationships/image" Target="../media/image23.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25.png"/><Relationship Id="rId5" Type="http://schemas.openxmlformats.org/officeDocument/2006/relationships/notesSlide" Target="../notesSlides/notesSlide7.xml"/><Relationship Id="rId4"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34.xml"/><Relationship Id="rId7" Type="http://schemas.openxmlformats.org/officeDocument/2006/relationships/slideLayout" Target="../slideLayouts/slideLayout3.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5" Type="http://schemas.openxmlformats.org/officeDocument/2006/relationships/tags" Target="../tags/tag36.xml"/><Relationship Id="rId10" Type="http://schemas.openxmlformats.org/officeDocument/2006/relationships/image" Target="../media/image27.png"/><Relationship Id="rId4" Type="http://schemas.openxmlformats.org/officeDocument/2006/relationships/tags" Target="../tags/tag35.xml"/><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40.xml"/><Relationship Id="rId7" Type="http://schemas.openxmlformats.org/officeDocument/2006/relationships/image" Target="../media/image28.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25.png"/><Relationship Id="rId11" Type="http://schemas.openxmlformats.org/officeDocument/2006/relationships/image" Target="../media/image26.png"/><Relationship Id="rId5" Type="http://schemas.openxmlformats.org/officeDocument/2006/relationships/notesSlide" Target="../notesSlides/notesSlide9.xml"/><Relationship Id="rId10" Type="http://schemas.openxmlformats.org/officeDocument/2006/relationships/image" Target="../media/image23.png"/><Relationship Id="rId4" Type="http://schemas.openxmlformats.org/officeDocument/2006/relationships/slideLayout" Target="../slideLayouts/slideLayout3.xml"/><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39404" y="2418289"/>
            <a:ext cx="4940969" cy="12464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228600"/>
            <a:r>
              <a:rPr lang="zh-CN" altLang="en-US" sz="7500">
                <a:solidFill>
                  <a:prstClr val="white"/>
                </a:solidFill>
                <a:effectLst>
                  <a:outerShdw blurRad="165100" dist="127000" dir="5400000" algn="ctr" rotWithShape="0">
                    <a:srgbClr val="1949E9">
                      <a:alpha val="54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认识负数</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300"/>
                                        <p:tgtEl>
                                          <p:spTgt spid="4"/>
                                        </p:tgtEl>
                                      </p:cBhvr>
                                    </p:animEffect>
                                  </p:childTnLst>
                                </p:cTn>
                              </p:par>
                              <p:par>
                                <p:cTn id="8" presetID="42" presetClass="path" presetSubtype="0" decel="100000" fill="hold" grpId="1" nodeType="withEffect">
                                  <p:stCondLst>
                                    <p:cond delay="0"/>
                                  </p:stCondLst>
                                  <p:iterate type="lt">
                                    <p:tmPct val="10000"/>
                                  </p:iterate>
                                  <p:childTnLst>
                                    <p:animMotion origin="layout" path="M 1.45322E-06 -9.25926E-07 L 0.13712 0.12593" pathEditMode="relative" rAng="0" ptsTypes="AA">
                                      <p:cBhvr>
                                        <p:cTn id="9" dur="300" spd="-100000" fill="hold"/>
                                        <p:tgtEl>
                                          <p:spTgt spid="4"/>
                                        </p:tgtEl>
                                        <p:attrNameLst>
                                          <p:attrName>ppt_x</p:attrName>
                                          <p:attrName>ppt_y</p:attrName>
                                        </p:attrNameLst>
                                      </p:cBhvr>
                                      <p:rCtr x="6856" y="6296"/>
                                    </p:animMotion>
                                  </p:childTnLst>
                                </p:cTn>
                              </p:par>
                              <p:par>
                                <p:cTn id="10" presetID="8" presetClass="emph" presetSubtype="0" decel="100000" fill="hold" grpId="2" nodeType="withEffect">
                                  <p:stCondLst>
                                    <p:cond delay="300"/>
                                  </p:stCondLst>
                                  <p:iterate type="lt">
                                    <p:tmPct val="10000"/>
                                  </p:iterate>
                                  <p:childTnLst>
                                    <p:animRot by="-1800000">
                                      <p:cBhvr>
                                        <p:cTn id="11" dur="250" fill="hold"/>
                                        <p:tgtEl>
                                          <p:spTgt spid="4"/>
                                        </p:tgtEl>
                                        <p:attrNameLst>
                                          <p:attrName>r</p:attrName>
                                        </p:attrNameLst>
                                      </p:cBhvr>
                                    </p:animRot>
                                  </p:childTnLst>
                                </p:cTn>
                              </p:par>
                              <p:par>
                                <p:cTn id="12" presetID="6" presetClass="emph" presetSubtype="0" decel="100000" fill="hold" grpId="3" nodeType="withEffect">
                                  <p:stCondLst>
                                    <p:cond delay="300"/>
                                  </p:stCondLst>
                                  <p:iterate type="lt">
                                    <p:tmPct val="10000"/>
                                  </p:iterate>
                                  <p:childTnLst>
                                    <p:animScale>
                                      <p:cBhvr>
                                        <p:cTn id="13" dur="250" fill="hold"/>
                                        <p:tgtEl>
                                          <p:spTgt spid="4"/>
                                        </p:tgtEl>
                                      </p:cBhvr>
                                      <p:by x="125000" y="125000"/>
                                    </p:animScale>
                                  </p:childTnLst>
                                </p:cTn>
                              </p:par>
                              <p:par>
                                <p:cTn id="14" presetID="8" presetClass="emph" presetSubtype="0" decel="100000" fill="hold" grpId="4" nodeType="withEffect">
                                  <p:stCondLst>
                                    <p:cond delay="550"/>
                                  </p:stCondLst>
                                  <p:iterate type="lt">
                                    <p:tmPct val="10000"/>
                                  </p:iterate>
                                  <p:childTnLst>
                                    <p:animRot by="1800000">
                                      <p:cBhvr>
                                        <p:cTn id="15" dur="250" fill="hold"/>
                                        <p:tgtEl>
                                          <p:spTgt spid="4"/>
                                        </p:tgtEl>
                                        <p:attrNameLst>
                                          <p:attrName>r</p:attrName>
                                        </p:attrNameLst>
                                      </p:cBhvr>
                                    </p:animRot>
                                  </p:childTnLst>
                                </p:cTn>
                              </p:par>
                              <p:par>
                                <p:cTn id="16" presetID="6" presetClass="emph" presetSubtype="0" decel="100000" fill="hold" grpId="5" nodeType="withEffect">
                                  <p:stCondLst>
                                    <p:cond delay="550"/>
                                  </p:stCondLst>
                                  <p:iterate type="lt">
                                    <p:tmPct val="10000"/>
                                  </p:iterate>
                                  <p:childTnLst>
                                    <p:animScale>
                                      <p:cBhvr>
                                        <p:cTn id="17" dur="250" fill="hold"/>
                                        <p:tgtEl>
                                          <p:spTgt spid="4"/>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4" grpId="2"/>
      <p:bldP spid="4" grpId="3"/>
      <p:bldP spid="4" grpId="4"/>
      <p:bldP spid="4" grpId="5"/>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F:\临时\探索研究.png探索研究"/>
          <p:cNvPicPr>
            <a:picLocks noChangeAspect="1"/>
          </p:cNvPicPr>
          <p:nvPr/>
        </p:nvPicPr>
        <p:blipFill>
          <a:blip r:embed="rId7"/>
          <a:stretch>
            <a:fillRect/>
          </a:stretch>
        </p:blipFill>
        <p:spPr>
          <a:xfrm>
            <a:off x="238452" y="257017"/>
            <a:ext cx="919480" cy="689610"/>
          </a:xfrm>
          <a:prstGeom prst="rect">
            <a:avLst/>
          </a:prstGeom>
        </p:spPr>
      </p:pic>
      <p:sp>
        <p:nvSpPr>
          <p:cNvPr id="12" name="PA- 18"/>
          <p:cNvSpPr txBox="1"/>
          <p:nvPr>
            <p:custDataLst>
              <p:tags r:id="rId1"/>
            </p:custDataLst>
          </p:nvPr>
        </p:nvSpPr>
        <p:spPr>
          <a:xfrm>
            <a:off x="1166467" y="1140164"/>
            <a:ext cx="9790073" cy="63395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30000"/>
              </a:lnSpc>
            </a:pPr>
            <a:r>
              <a:rPr lang="zh-CN" altLang="en-US" sz="300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海拔：</a:t>
            </a:r>
            <a:endParaRPr lang="en-US" altLang="zh-CN" sz="300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8" name="PA- 18"/>
          <p:cNvSpPr txBox="1"/>
          <p:nvPr>
            <p:custDataLst>
              <p:tags r:id="rId2"/>
            </p:custDataLst>
          </p:nvPr>
        </p:nvSpPr>
        <p:spPr>
          <a:xfrm>
            <a:off x="1151581" y="1799900"/>
            <a:ext cx="10020984" cy="126541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50000"/>
              </a:lnSpc>
            </a:pP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是指地面某个地点高出海平面的垂直距离，是某地与海平面的高度差。</a:t>
            </a:r>
          </a:p>
        </p:txBody>
      </p:sp>
      <p:sp>
        <p:nvSpPr>
          <p:cNvPr id="11" name="PA- 18"/>
          <p:cNvSpPr txBox="1"/>
          <p:nvPr>
            <p:custDataLst>
              <p:tags r:id="rId3"/>
            </p:custDataLst>
          </p:nvPr>
        </p:nvSpPr>
        <p:spPr>
          <a:xfrm>
            <a:off x="1151580" y="2988208"/>
            <a:ext cx="10020984" cy="126541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50000"/>
              </a:lnSpc>
            </a:pP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通常以平均海平面做标准来计算。海拔的起点叫海拔零点或水准零点。规定为海拔高度</a:t>
            </a:r>
            <a:r>
              <a:rPr lang="en-US" altLang="zh-CN"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a:t>
            </a: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米。</a:t>
            </a:r>
          </a:p>
        </p:txBody>
      </p:sp>
      <p:sp>
        <p:nvSpPr>
          <p:cNvPr id="15" name="PA- 18"/>
          <p:cNvSpPr txBox="1"/>
          <p:nvPr>
            <p:custDataLst>
              <p:tags r:id="rId4"/>
            </p:custDataLst>
          </p:nvPr>
        </p:nvSpPr>
        <p:spPr>
          <a:xfrm>
            <a:off x="1151580" y="4284352"/>
            <a:ext cx="10525040" cy="5798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30000"/>
              </a:lnSpc>
            </a:pP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比海平面高用正数表示，比海平面低用负数来表示。</a:t>
            </a:r>
          </a:p>
        </p:txBody>
      </p:sp>
      <p:sp>
        <p:nvSpPr>
          <p:cNvPr id="7" name="文本框 6"/>
          <p:cNvSpPr txBox="1"/>
          <p:nvPr/>
        </p:nvSpPr>
        <p:spPr>
          <a:xfrm>
            <a:off x="1151581" y="324824"/>
            <a:ext cx="2456569" cy="600164"/>
          </a:xfrm>
          <a:prstGeom prst="rect">
            <a:avLst/>
          </a:prstGeom>
          <a:noFill/>
        </p:spPr>
        <p:txBody>
          <a:bodyPr wrap="square" rtlCol="0">
            <a:spAutoFit/>
          </a:bodyPr>
          <a:lstStyle>
            <a:defPPr>
              <a:defRPr lang="en-US"/>
            </a:defPPr>
            <a:lvl1pPr marL="0" algn="l" defTabSz="457200" rtl="0" eaLnBrk="1" latinLnBrk="0" hangingPunct="1">
              <a:defRPr sz="6500" b="1" kern="1200">
                <a:solidFill>
                  <a:schemeClr val="tx1"/>
                </a:solidFill>
                <a:latin typeface="思源黑体 CN Bold" panose="020B0800000000000000" charset="-122"/>
                <a:ea typeface="思源黑体 CN Bold" panose="020B0800000000000000" charset="-122"/>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r>
              <a:rPr lang="zh-CN" altLang="en-US" sz="3300" dirty="0">
                <a:solidFill>
                  <a:prstClr val="black"/>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例题</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A- 18"/>
          <p:cNvSpPr txBox="1"/>
          <p:nvPr>
            <p:custDataLst>
              <p:tags r:id="rId1"/>
            </p:custDataLst>
          </p:nvPr>
        </p:nvSpPr>
        <p:spPr>
          <a:xfrm>
            <a:off x="1398448" y="1683415"/>
            <a:ext cx="9395104" cy="111998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30000"/>
              </a:lnSpc>
            </a:pP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结合下面的例子想一想：数可以分为几类，为什么？画图表示出你的想法。</a:t>
            </a:r>
            <a:endPar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4" name="PA- 18"/>
          <p:cNvSpPr txBox="1"/>
          <p:nvPr>
            <p:custDataLst>
              <p:tags r:id="rId2"/>
            </p:custDataLst>
          </p:nvPr>
        </p:nvSpPr>
        <p:spPr>
          <a:xfrm>
            <a:off x="1454499" y="4119135"/>
            <a:ext cx="9790073" cy="5798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30000"/>
              </a:lnSpc>
            </a:pP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生活中，你还见过哪些正数和负数？说一说这些数表示的意思。</a:t>
            </a:r>
            <a:endParaRPr lang="en-US" altLang="zh-CN"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8" name="PA- 18"/>
          <p:cNvSpPr txBox="1"/>
          <p:nvPr>
            <p:custDataLst>
              <p:tags r:id="rId3"/>
            </p:custDataLst>
          </p:nvPr>
        </p:nvSpPr>
        <p:spPr>
          <a:xfrm>
            <a:off x="1490503" y="3018173"/>
            <a:ext cx="9790073" cy="63395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30000"/>
              </a:lnSpc>
            </a:pP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+1.6</a:t>
            </a: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sz="30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-8</a:t>
            </a: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a:t>
            </a: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en-US" altLang="zh-CN" sz="2700">
                <a:solidFill>
                  <a:prstClr val="black">
                    <a:lumMod val="85000"/>
                    <a:lumOff val="15000"/>
                  </a:prstClr>
                </a:solidFill>
                <a:latin typeface="阿里巴巴普惠体 R"/>
                <a:ea typeface="阿里巴巴普惠体 R" panose="00020600040101010101" pitchFamily="18" charset="-122"/>
                <a:cs typeface="阿里巴巴普惠体 R" panose="00020600040101010101" pitchFamily="18" charset="-122"/>
              </a:rPr>
              <a:t>     </a:t>
            </a:r>
            <a:r>
              <a:rPr lang="en-US" altLang="zh-CN" sz="30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30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endPar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9" name="组合 8"/>
          <p:cNvGrpSpPr/>
          <p:nvPr/>
        </p:nvGrpSpPr>
        <p:grpSpPr>
          <a:xfrm>
            <a:off x="4331771" y="2820029"/>
            <a:ext cx="1692188" cy="1065603"/>
            <a:chOff x="6574582" y="8748500"/>
            <a:chExt cx="3384376" cy="2131204"/>
          </a:xfrm>
        </p:grpSpPr>
        <p:sp>
          <p:nvSpPr>
            <p:cNvPr id="10" name="PA- 18"/>
            <p:cNvSpPr txBox="1"/>
            <p:nvPr>
              <p:custDataLst>
                <p:tags r:id="rId7"/>
              </p:custDataLst>
            </p:nvPr>
          </p:nvSpPr>
          <p:spPr>
            <a:xfrm>
              <a:off x="6574582" y="9240366"/>
              <a:ext cx="3384376" cy="115967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30000"/>
                </a:lnSpc>
              </a:pP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p:txBody>
        </p:sp>
        <p:sp>
          <p:nvSpPr>
            <p:cNvPr id="11" name="PA- 18"/>
            <p:cNvSpPr txBox="1"/>
            <p:nvPr>
              <p:custDataLst>
                <p:tags r:id="rId8"/>
              </p:custDataLst>
            </p:nvPr>
          </p:nvSpPr>
          <p:spPr>
            <a:xfrm>
              <a:off x="6741040" y="9720027"/>
              <a:ext cx="792088" cy="115967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30000"/>
                </a:lnSpc>
              </a:pP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6</a:t>
              </a:r>
            </a:p>
          </p:txBody>
        </p:sp>
        <p:sp>
          <p:nvSpPr>
            <p:cNvPr id="15" name="PA- 18"/>
            <p:cNvSpPr txBox="1"/>
            <p:nvPr>
              <p:custDataLst>
                <p:tags r:id="rId9"/>
              </p:custDataLst>
            </p:nvPr>
          </p:nvSpPr>
          <p:spPr>
            <a:xfrm>
              <a:off x="6741040" y="8748500"/>
              <a:ext cx="792088" cy="115967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30000"/>
                </a:lnSpc>
              </a:pP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p>
          </p:txBody>
        </p:sp>
      </p:grpSp>
      <p:grpSp>
        <p:nvGrpSpPr>
          <p:cNvPr id="20" name="组合 19"/>
          <p:cNvGrpSpPr/>
          <p:nvPr/>
        </p:nvGrpSpPr>
        <p:grpSpPr>
          <a:xfrm>
            <a:off x="5360414" y="2806298"/>
            <a:ext cx="1692188" cy="1065603"/>
            <a:chOff x="6574582" y="8748500"/>
            <a:chExt cx="3384376" cy="2131204"/>
          </a:xfrm>
        </p:grpSpPr>
        <p:sp>
          <p:nvSpPr>
            <p:cNvPr id="21" name="PA- 18"/>
            <p:cNvSpPr txBox="1"/>
            <p:nvPr>
              <p:custDataLst>
                <p:tags r:id="rId4"/>
              </p:custDataLst>
            </p:nvPr>
          </p:nvSpPr>
          <p:spPr>
            <a:xfrm>
              <a:off x="6574582" y="9240366"/>
              <a:ext cx="3384376" cy="115967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30000"/>
                </a:lnSpc>
              </a:pP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p:txBody>
        </p:sp>
        <p:sp>
          <p:nvSpPr>
            <p:cNvPr id="23" name="PA- 18"/>
            <p:cNvSpPr txBox="1"/>
            <p:nvPr>
              <p:custDataLst>
                <p:tags r:id="rId5"/>
              </p:custDataLst>
            </p:nvPr>
          </p:nvSpPr>
          <p:spPr>
            <a:xfrm>
              <a:off x="6741040" y="9720027"/>
              <a:ext cx="792088" cy="115967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30000"/>
                </a:lnSpc>
              </a:pP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6</a:t>
              </a:r>
            </a:p>
          </p:txBody>
        </p:sp>
        <p:sp>
          <p:nvSpPr>
            <p:cNvPr id="24" name="PA- 18"/>
            <p:cNvSpPr txBox="1"/>
            <p:nvPr>
              <p:custDataLst>
                <p:tags r:id="rId6"/>
              </p:custDataLst>
            </p:nvPr>
          </p:nvSpPr>
          <p:spPr>
            <a:xfrm>
              <a:off x="6741040" y="8748500"/>
              <a:ext cx="792088" cy="115967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30000"/>
                </a:lnSpc>
              </a:pPr>
              <a:r>
                <a:rPr lang="en-US" altLang="zh-CN"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p>
          </p:txBody>
        </p:sp>
      </p:grpSp>
      <p:pic>
        <p:nvPicPr>
          <p:cNvPr id="22" name="图片 21" descr="F:\临时\探索研究.png探索研究"/>
          <p:cNvPicPr>
            <a:picLocks noChangeAspect="1"/>
          </p:cNvPicPr>
          <p:nvPr/>
        </p:nvPicPr>
        <p:blipFill>
          <a:blip r:embed="rId12"/>
          <a:stretch>
            <a:fillRect/>
          </a:stretch>
        </p:blipFill>
        <p:spPr>
          <a:xfrm>
            <a:off x="238452" y="257017"/>
            <a:ext cx="919480" cy="689610"/>
          </a:xfrm>
          <a:prstGeom prst="rect">
            <a:avLst/>
          </a:prstGeom>
        </p:spPr>
      </p:pic>
      <p:sp>
        <p:nvSpPr>
          <p:cNvPr id="27" name="文本框 26"/>
          <p:cNvSpPr txBox="1"/>
          <p:nvPr/>
        </p:nvSpPr>
        <p:spPr>
          <a:xfrm>
            <a:off x="1151581" y="324824"/>
            <a:ext cx="2456569" cy="600164"/>
          </a:xfrm>
          <a:prstGeom prst="rect">
            <a:avLst/>
          </a:prstGeom>
          <a:noFill/>
        </p:spPr>
        <p:txBody>
          <a:bodyPr wrap="square" rtlCol="0">
            <a:spAutoFit/>
          </a:bodyPr>
          <a:lstStyle>
            <a:defPPr>
              <a:defRPr lang="en-US"/>
            </a:defPPr>
            <a:lvl1pPr marL="0" algn="l" defTabSz="457200" rtl="0" eaLnBrk="1" latinLnBrk="0" hangingPunct="1">
              <a:defRPr sz="6500" b="1" kern="1200">
                <a:solidFill>
                  <a:schemeClr val="tx1"/>
                </a:solidFill>
                <a:latin typeface="思源黑体 CN Bold" panose="020B0800000000000000" charset="-122"/>
                <a:ea typeface="思源黑体 CN Bold" panose="020B0800000000000000" charset="-122"/>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r>
              <a:rPr lang="zh-CN" altLang="en-US" sz="3300">
                <a:solidFill>
                  <a:prstClr val="black"/>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自主探索</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左大括号 29"/>
          <p:cNvSpPr/>
          <p:nvPr/>
        </p:nvSpPr>
        <p:spPr>
          <a:xfrm>
            <a:off x="2327646" y="2813867"/>
            <a:ext cx="545776" cy="2112255"/>
          </a:xfrm>
          <a:prstGeom prst="leftBrace">
            <a:avLst/>
          </a:prstGeom>
          <a:ln w="762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black"/>
              </a:solidFill>
            </a:endParaRPr>
          </a:p>
        </p:txBody>
      </p:sp>
      <p:sp>
        <p:nvSpPr>
          <p:cNvPr id="25" name="左大括号 24"/>
          <p:cNvSpPr/>
          <p:nvPr/>
        </p:nvSpPr>
        <p:spPr>
          <a:xfrm>
            <a:off x="4511824" y="1746096"/>
            <a:ext cx="545776" cy="2112255"/>
          </a:xfrm>
          <a:prstGeom prst="leftBrace">
            <a:avLst/>
          </a:prstGeom>
          <a:ln w="762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black"/>
              </a:solidFill>
            </a:endParaRPr>
          </a:p>
        </p:txBody>
      </p:sp>
      <p:sp>
        <p:nvSpPr>
          <p:cNvPr id="28" name="矩形: 圆角 27"/>
          <p:cNvSpPr/>
          <p:nvPr/>
        </p:nvSpPr>
        <p:spPr>
          <a:xfrm>
            <a:off x="5164585" y="3079980"/>
            <a:ext cx="4732910" cy="1511053"/>
          </a:xfrm>
          <a:prstGeom prst="roundRect">
            <a:avLst>
              <a:gd name="adj" fmla="val 9723"/>
            </a:avLst>
          </a:prstGeom>
          <a:solidFill>
            <a:srgbClr val="3E7FEB">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sp>
        <p:nvSpPr>
          <p:cNvPr id="21" name="左大括号 20"/>
          <p:cNvSpPr/>
          <p:nvPr/>
        </p:nvSpPr>
        <p:spPr>
          <a:xfrm>
            <a:off x="6507402" y="3499779"/>
            <a:ext cx="545776" cy="787593"/>
          </a:xfrm>
          <a:prstGeom prst="leftBrace">
            <a:avLst/>
          </a:prstGeom>
          <a:ln w="762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black"/>
              </a:solidFill>
            </a:endParaRPr>
          </a:p>
        </p:txBody>
      </p:sp>
      <p:sp>
        <p:nvSpPr>
          <p:cNvPr id="3" name="矩形: 圆角 2"/>
          <p:cNvSpPr/>
          <p:nvPr/>
        </p:nvSpPr>
        <p:spPr>
          <a:xfrm>
            <a:off x="5167653" y="950415"/>
            <a:ext cx="4732910" cy="1534290"/>
          </a:xfrm>
          <a:prstGeom prst="roundRect">
            <a:avLst>
              <a:gd name="adj" fmla="val 8362"/>
            </a:avLst>
          </a:prstGeom>
          <a:solidFill>
            <a:srgbClr val="FEA81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sp>
        <p:nvSpPr>
          <p:cNvPr id="2" name="左大括号 1"/>
          <p:cNvSpPr/>
          <p:nvPr/>
        </p:nvSpPr>
        <p:spPr>
          <a:xfrm>
            <a:off x="6378316" y="1352300"/>
            <a:ext cx="545776" cy="787593"/>
          </a:xfrm>
          <a:prstGeom prst="leftBrace">
            <a:avLst/>
          </a:prstGeom>
          <a:ln w="762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black"/>
              </a:solidFill>
            </a:endParaRPr>
          </a:p>
        </p:txBody>
      </p:sp>
      <p:sp>
        <p:nvSpPr>
          <p:cNvPr id="27" name="矩形: 圆角 26"/>
          <p:cNvSpPr/>
          <p:nvPr/>
        </p:nvSpPr>
        <p:spPr>
          <a:xfrm>
            <a:off x="5167653" y="2484704"/>
            <a:ext cx="4732910" cy="598727"/>
          </a:xfrm>
          <a:prstGeom prst="roundRect">
            <a:avLst/>
          </a:prstGeom>
          <a:solidFill>
            <a:srgbClr val="3AC7F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sp>
        <p:nvSpPr>
          <p:cNvPr id="11" name="文本框 10"/>
          <p:cNvSpPr txBox="1"/>
          <p:nvPr/>
        </p:nvSpPr>
        <p:spPr>
          <a:xfrm>
            <a:off x="5235754" y="1351001"/>
            <a:ext cx="1224136" cy="633956"/>
          </a:xfrm>
          <a:prstGeom prst="rect">
            <a:avLst/>
          </a:prstGeom>
          <a:noFill/>
        </p:spPr>
        <p:txBody>
          <a:bodyPr wrap="square" rtlCol="0">
            <a:spAutoFit/>
          </a:bodyPr>
          <a:lstStyle>
            <a:defPPr>
              <a:defRPr lang="en-US"/>
            </a:defPPr>
            <a:lvl1pPr marL="0" algn="l" defTabSz="457200" rtl="0" eaLnBrk="1" latinLnBrk="0" hangingPunct="1">
              <a:defRPr sz="6500" b="1" kern="1200">
                <a:solidFill>
                  <a:schemeClr val="tx1"/>
                </a:solidFill>
                <a:latin typeface="思源黑体 CN Bold" panose="020B0800000000000000" charset="-122"/>
                <a:ea typeface="思源黑体 CN Bold" panose="020B0800000000000000" charset="-122"/>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30000"/>
              </a:lnSpc>
            </a:pPr>
            <a:r>
              <a:rPr lang="zh-CN" altLang="en-US" sz="3000" b="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正数</a:t>
            </a:r>
          </a:p>
        </p:txBody>
      </p:sp>
      <p:sp>
        <p:nvSpPr>
          <p:cNvPr id="17" name="文本框 16"/>
          <p:cNvSpPr txBox="1"/>
          <p:nvPr/>
        </p:nvSpPr>
        <p:spPr>
          <a:xfrm>
            <a:off x="5627703" y="2463976"/>
            <a:ext cx="1224136" cy="633956"/>
          </a:xfrm>
          <a:prstGeom prst="rect">
            <a:avLst/>
          </a:prstGeom>
          <a:noFill/>
        </p:spPr>
        <p:txBody>
          <a:bodyPr wrap="square" rtlCol="0">
            <a:spAutoFit/>
          </a:bodyPr>
          <a:lstStyle>
            <a:defPPr>
              <a:defRPr lang="en-US"/>
            </a:defPPr>
            <a:lvl1pPr marL="0" algn="l" defTabSz="457200" rtl="0" eaLnBrk="1" latinLnBrk="0" hangingPunct="1">
              <a:defRPr sz="6500" b="1" kern="1200">
                <a:solidFill>
                  <a:schemeClr val="tx1"/>
                </a:solidFill>
                <a:latin typeface="思源黑体 CN Bold" panose="020B0800000000000000" charset="-122"/>
                <a:ea typeface="思源黑体 CN Bold" panose="020B0800000000000000" charset="-122"/>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30000"/>
              </a:lnSpc>
            </a:pPr>
            <a:r>
              <a:rPr lang="en-US" altLang="zh-CN" sz="3000" b="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a:t>
            </a:r>
            <a:endParaRPr lang="zh-CN" altLang="en-US" sz="3000" b="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8" name="文本框 17"/>
          <p:cNvSpPr txBox="1"/>
          <p:nvPr/>
        </p:nvSpPr>
        <p:spPr>
          <a:xfrm>
            <a:off x="5235754" y="3497788"/>
            <a:ext cx="1224136" cy="633956"/>
          </a:xfrm>
          <a:prstGeom prst="rect">
            <a:avLst/>
          </a:prstGeom>
          <a:noFill/>
        </p:spPr>
        <p:txBody>
          <a:bodyPr wrap="square" rtlCol="0">
            <a:spAutoFit/>
          </a:bodyPr>
          <a:lstStyle>
            <a:defPPr>
              <a:defRPr lang="en-US"/>
            </a:defPPr>
            <a:lvl1pPr marL="0" algn="l" defTabSz="457200" rtl="0" eaLnBrk="1" latinLnBrk="0" hangingPunct="1">
              <a:defRPr sz="6500" b="1" kern="1200">
                <a:solidFill>
                  <a:schemeClr val="tx1"/>
                </a:solidFill>
                <a:latin typeface="思源黑体 CN Bold" panose="020B0800000000000000" charset="-122"/>
                <a:ea typeface="思源黑体 CN Bold" panose="020B0800000000000000" charset="-122"/>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30000"/>
              </a:lnSpc>
            </a:pPr>
            <a:r>
              <a:rPr lang="zh-CN" altLang="en-US" sz="3000" b="0" dirty="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负数</a:t>
            </a:r>
          </a:p>
        </p:txBody>
      </p:sp>
      <p:sp>
        <p:nvSpPr>
          <p:cNvPr id="19" name="PA- 18"/>
          <p:cNvSpPr txBox="1"/>
          <p:nvPr>
            <p:custDataLst>
              <p:tags r:id="rId1"/>
            </p:custDataLst>
          </p:nvPr>
        </p:nvSpPr>
        <p:spPr>
          <a:xfrm>
            <a:off x="6956247" y="1035322"/>
            <a:ext cx="3334512" cy="63395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30000"/>
              </a:lnSpc>
            </a:pPr>
            <a:r>
              <a:rPr lang="zh-CN" altLang="en-US" sz="30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正整数</a:t>
            </a:r>
            <a:endParaRPr lang="en-US" altLang="zh-CN" sz="30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0" name="PA- 18"/>
          <p:cNvSpPr txBox="1"/>
          <p:nvPr>
            <p:custDataLst>
              <p:tags r:id="rId2"/>
            </p:custDataLst>
          </p:nvPr>
        </p:nvSpPr>
        <p:spPr>
          <a:xfrm>
            <a:off x="6969352" y="1669278"/>
            <a:ext cx="2556284" cy="63395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30000"/>
              </a:lnSpc>
            </a:pPr>
            <a:r>
              <a:rPr lang="zh-CN" altLang="en-US" sz="30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正分数（小数）</a:t>
            </a:r>
            <a:endParaRPr lang="en-US" altLang="zh-CN" sz="30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3" name="PA- 18"/>
          <p:cNvSpPr txBox="1"/>
          <p:nvPr>
            <p:custDataLst>
              <p:tags r:id="rId3"/>
            </p:custDataLst>
          </p:nvPr>
        </p:nvSpPr>
        <p:spPr>
          <a:xfrm>
            <a:off x="7056246" y="3149370"/>
            <a:ext cx="1759507" cy="63395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30000"/>
              </a:lnSpc>
            </a:pPr>
            <a:r>
              <a:rPr lang="zh-CN" altLang="en-US" sz="30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负整数</a:t>
            </a:r>
            <a:endParaRPr lang="en-US" altLang="zh-CN" sz="30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4" name="PA- 18"/>
          <p:cNvSpPr txBox="1"/>
          <p:nvPr>
            <p:custDataLst>
              <p:tags r:id="rId4"/>
            </p:custDataLst>
          </p:nvPr>
        </p:nvSpPr>
        <p:spPr>
          <a:xfrm>
            <a:off x="7056246" y="3858351"/>
            <a:ext cx="2556284" cy="63395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30000"/>
              </a:lnSpc>
            </a:pPr>
            <a:r>
              <a:rPr lang="zh-CN" altLang="en-US" sz="30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负分数（小数）</a:t>
            </a:r>
            <a:endParaRPr lang="en-US" altLang="zh-CN" sz="30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6" name="文本框 25"/>
          <p:cNvSpPr txBox="1"/>
          <p:nvPr/>
        </p:nvSpPr>
        <p:spPr>
          <a:xfrm>
            <a:off x="3754294" y="2492896"/>
            <a:ext cx="1224136" cy="633956"/>
          </a:xfrm>
          <a:prstGeom prst="rect">
            <a:avLst/>
          </a:prstGeom>
          <a:noFill/>
        </p:spPr>
        <p:txBody>
          <a:bodyPr wrap="square" rtlCol="0">
            <a:spAutoFit/>
          </a:bodyPr>
          <a:lstStyle>
            <a:defPPr>
              <a:defRPr lang="en-US"/>
            </a:defPPr>
            <a:lvl1pPr marL="0" algn="l" defTabSz="457200" rtl="0" eaLnBrk="1" latinLnBrk="0" hangingPunct="1">
              <a:defRPr sz="6500" b="1" kern="1200">
                <a:solidFill>
                  <a:schemeClr val="tx1"/>
                </a:solidFill>
                <a:latin typeface="思源黑体 CN Bold" panose="020B0800000000000000" charset="-122"/>
                <a:ea typeface="思源黑体 CN Bold" panose="020B0800000000000000" charset="-122"/>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30000"/>
              </a:lnSpc>
            </a:pPr>
            <a:r>
              <a:rPr lang="zh-CN" altLang="en-US" sz="3000" b="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数</a:t>
            </a:r>
          </a:p>
        </p:txBody>
      </p:sp>
      <p:sp>
        <p:nvSpPr>
          <p:cNvPr id="29" name="文本框 28"/>
          <p:cNvSpPr txBox="1"/>
          <p:nvPr/>
        </p:nvSpPr>
        <p:spPr>
          <a:xfrm>
            <a:off x="2999656" y="2492896"/>
            <a:ext cx="1224136" cy="633956"/>
          </a:xfrm>
          <a:prstGeom prst="rect">
            <a:avLst/>
          </a:prstGeom>
          <a:noFill/>
        </p:spPr>
        <p:txBody>
          <a:bodyPr wrap="square" rtlCol="0">
            <a:spAutoFit/>
          </a:bodyPr>
          <a:lstStyle>
            <a:defPPr>
              <a:defRPr lang="en-US"/>
            </a:defPPr>
            <a:lvl1pPr marL="0" algn="l" defTabSz="457200" rtl="0" eaLnBrk="1" latinLnBrk="0" hangingPunct="1">
              <a:defRPr sz="6500" b="1" kern="1200">
                <a:solidFill>
                  <a:schemeClr val="tx1"/>
                </a:solidFill>
                <a:latin typeface="思源黑体 CN Bold" panose="020B0800000000000000" charset="-122"/>
                <a:ea typeface="思源黑体 CN Bold" panose="020B0800000000000000" charset="-122"/>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30000"/>
              </a:lnSpc>
            </a:pPr>
            <a:r>
              <a:rPr lang="zh-CN" altLang="en-US" sz="3000" b="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有理</a:t>
            </a:r>
          </a:p>
        </p:txBody>
      </p:sp>
      <p:sp>
        <p:nvSpPr>
          <p:cNvPr id="32" name="文本框 31"/>
          <p:cNvSpPr txBox="1"/>
          <p:nvPr/>
        </p:nvSpPr>
        <p:spPr>
          <a:xfrm>
            <a:off x="3251684" y="4591581"/>
            <a:ext cx="1224136" cy="553998"/>
          </a:xfrm>
          <a:prstGeom prst="rect">
            <a:avLst/>
          </a:prstGeom>
          <a:noFill/>
        </p:spPr>
        <p:txBody>
          <a:bodyPr wrap="square" rtlCol="0">
            <a:spAutoFit/>
          </a:bodyPr>
          <a:lstStyle>
            <a:defPPr>
              <a:defRPr lang="en-US"/>
            </a:defPPr>
            <a:lvl1pPr marL="0" algn="l" defTabSz="457200" rtl="0" eaLnBrk="1" latinLnBrk="0" hangingPunct="1">
              <a:defRPr sz="6500" b="1" kern="1200">
                <a:solidFill>
                  <a:schemeClr val="tx1"/>
                </a:solidFill>
                <a:latin typeface="思源黑体 CN Bold" panose="020B0800000000000000" charset="-122"/>
                <a:ea typeface="思源黑体 CN Bold" panose="020B0800000000000000" charset="-122"/>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r>
              <a:rPr lang="en-US" altLang="zh-CN" sz="3000" b="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zh-CN" altLang="en-US" sz="3000" b="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34" name="图片 33" descr="F:\临时\探索研究.png探索研究"/>
          <p:cNvPicPr>
            <a:picLocks noChangeAspect="1"/>
          </p:cNvPicPr>
          <p:nvPr/>
        </p:nvPicPr>
        <p:blipFill>
          <a:blip r:embed="rId7"/>
          <a:stretch>
            <a:fillRect/>
          </a:stretch>
        </p:blipFill>
        <p:spPr>
          <a:xfrm>
            <a:off x="238452" y="257017"/>
            <a:ext cx="919480" cy="689610"/>
          </a:xfrm>
          <a:prstGeom prst="rect">
            <a:avLst/>
          </a:prstGeom>
        </p:spPr>
      </p:pic>
      <p:sp>
        <p:nvSpPr>
          <p:cNvPr id="35" name="文本框 34"/>
          <p:cNvSpPr txBox="1"/>
          <p:nvPr/>
        </p:nvSpPr>
        <p:spPr>
          <a:xfrm>
            <a:off x="1151581" y="324824"/>
            <a:ext cx="2456569" cy="600164"/>
          </a:xfrm>
          <a:prstGeom prst="rect">
            <a:avLst/>
          </a:prstGeom>
          <a:noFill/>
        </p:spPr>
        <p:txBody>
          <a:bodyPr wrap="square" rtlCol="0">
            <a:spAutoFit/>
          </a:bodyPr>
          <a:lstStyle>
            <a:defPPr>
              <a:defRPr lang="en-US"/>
            </a:defPPr>
            <a:lvl1pPr marL="0" algn="l" defTabSz="457200" rtl="0" eaLnBrk="1" latinLnBrk="0" hangingPunct="1">
              <a:defRPr sz="6500" b="1" kern="1200">
                <a:solidFill>
                  <a:schemeClr val="tx1"/>
                </a:solidFill>
                <a:latin typeface="思源黑体 CN Bold" panose="020B0800000000000000" charset="-122"/>
                <a:ea typeface="思源黑体 CN Bold" panose="020B0800000000000000" charset="-122"/>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r>
              <a:rPr lang="zh-CN" altLang="en-US" sz="3300">
                <a:solidFill>
                  <a:prstClr val="black"/>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自主探索</a:t>
            </a:r>
          </a:p>
        </p:txBody>
      </p:sp>
      <p:grpSp>
        <p:nvGrpSpPr>
          <p:cNvPr id="22" name="组合 21"/>
          <p:cNvGrpSpPr/>
          <p:nvPr/>
        </p:nvGrpSpPr>
        <p:grpSpPr>
          <a:xfrm>
            <a:off x="1664519" y="3538148"/>
            <a:ext cx="463654" cy="663692"/>
            <a:chOff x="13375793" y="3677730"/>
            <a:chExt cx="1447231" cy="2311425"/>
          </a:xfrm>
        </p:grpSpPr>
        <p:grpSp>
          <p:nvGrpSpPr>
            <p:cNvPr id="33" name="组合 32"/>
            <p:cNvGrpSpPr/>
            <p:nvPr/>
          </p:nvGrpSpPr>
          <p:grpSpPr>
            <a:xfrm>
              <a:off x="13468880" y="3744989"/>
              <a:ext cx="1354144" cy="2244166"/>
              <a:chOff x="13037099" y="3072863"/>
              <a:chExt cx="2121861" cy="3516474"/>
            </a:xfrm>
            <a:solidFill>
              <a:schemeClr val="bg1"/>
            </a:solidFill>
          </p:grpSpPr>
          <p:sp>
            <p:nvSpPr>
              <p:cNvPr id="39" name="任意多边形: 形状 38"/>
              <p:cNvSpPr/>
              <p:nvPr/>
            </p:nvSpPr>
            <p:spPr>
              <a:xfrm>
                <a:off x="13037099" y="3072863"/>
                <a:ext cx="2121861" cy="2808311"/>
              </a:xfrm>
              <a:custGeom>
                <a:avLst/>
                <a:gdLst>
                  <a:gd name="connsiteX0" fmla="*/ 1146814 w 2448301"/>
                  <a:gd name="connsiteY0" fmla="*/ 2290 h 3096378"/>
                  <a:gd name="connsiteX1" fmla="*/ 2097589 w 2448301"/>
                  <a:gd name="connsiteY1" fmla="*/ 344949 h 3096378"/>
                  <a:gd name="connsiteX2" fmla="*/ 2312166 w 2448301"/>
                  <a:gd name="connsiteY2" fmla="*/ 1680143 h 3096378"/>
                  <a:gd name="connsiteX3" fmla="*/ 1662247 w 2448301"/>
                  <a:gd name="connsiteY3" fmla="*/ 2227998 h 3096378"/>
                  <a:gd name="connsiteX4" fmla="*/ 1548172 w 2448301"/>
                  <a:gd name="connsiteY4" fmla="*/ 2260471 h 3096378"/>
                  <a:gd name="connsiteX5" fmla="*/ 1548172 w 2448301"/>
                  <a:gd name="connsiteY5" fmla="*/ 3096378 h 3096378"/>
                  <a:gd name="connsiteX6" fmla="*/ 900100 w 2448301"/>
                  <a:gd name="connsiteY6" fmla="*/ 3096378 h 3096378"/>
                  <a:gd name="connsiteX7" fmla="*/ 900100 w 2448301"/>
                  <a:gd name="connsiteY7" fmla="*/ 1656218 h 3096378"/>
                  <a:gd name="connsiteX8" fmla="*/ 1410606 w 2448301"/>
                  <a:gd name="connsiteY8" fmla="*/ 1656218 h 3096378"/>
                  <a:gd name="connsiteX9" fmla="*/ 1435796 w 2448301"/>
                  <a:gd name="connsiteY9" fmla="*/ 1649643 h 3096378"/>
                  <a:gd name="connsiteX10" fmla="*/ 1752485 w 2448301"/>
                  <a:gd name="connsiteY10" fmla="*/ 1408550 h 3096378"/>
                  <a:gd name="connsiteX11" fmla="*/ 1640292 w 2448301"/>
                  <a:gd name="connsiteY11" fmla="*/ 767566 h 3096378"/>
                  <a:gd name="connsiteX12" fmla="*/ 1027591 w 2448301"/>
                  <a:gd name="connsiteY12" fmla="*/ 649903 h 3096378"/>
                  <a:gd name="connsiteX13" fmla="*/ 620882 w 2448301"/>
                  <a:gd name="connsiteY13" fmla="*/ 1152162 h 3096378"/>
                  <a:gd name="connsiteX14" fmla="*/ 0 w 2448301"/>
                  <a:gd name="connsiteY14" fmla="*/ 1152162 h 3096378"/>
                  <a:gd name="connsiteX15" fmla="*/ 801065 w 2448301"/>
                  <a:gd name="connsiteY15" fmla="*/ 71029 h 3096378"/>
                  <a:gd name="connsiteX16" fmla="*/ 1146814 w 2448301"/>
                  <a:gd name="connsiteY16" fmla="*/ 2290 h 309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8301" h="3096378">
                    <a:moveTo>
                      <a:pt x="1146814" y="2290"/>
                    </a:moveTo>
                    <a:cubicBezTo>
                      <a:pt x="1495934" y="-18476"/>
                      <a:pt x="1844589" y="102448"/>
                      <a:pt x="2097589" y="344949"/>
                    </a:cubicBezTo>
                    <a:cubicBezTo>
                      <a:pt x="2467788" y="699786"/>
                      <a:pt x="2554305" y="1238135"/>
                      <a:pt x="2312166" y="1680143"/>
                    </a:cubicBezTo>
                    <a:cubicBezTo>
                      <a:pt x="2171527" y="1936871"/>
                      <a:pt x="1937523" y="2128637"/>
                      <a:pt x="1662247" y="2227998"/>
                    </a:cubicBezTo>
                    <a:lnTo>
                      <a:pt x="1548172" y="2260471"/>
                    </a:lnTo>
                    <a:lnTo>
                      <a:pt x="1548172" y="3096378"/>
                    </a:lnTo>
                    <a:lnTo>
                      <a:pt x="900100" y="3096378"/>
                    </a:lnTo>
                    <a:lnTo>
                      <a:pt x="900100" y="1656218"/>
                    </a:lnTo>
                    <a:lnTo>
                      <a:pt x="1410606" y="1656218"/>
                    </a:lnTo>
                    <a:lnTo>
                      <a:pt x="1435796" y="1649643"/>
                    </a:lnTo>
                    <a:cubicBezTo>
                      <a:pt x="1568152" y="1605948"/>
                      <a:pt x="1681630" y="1521786"/>
                      <a:pt x="1752485" y="1408550"/>
                    </a:cubicBezTo>
                    <a:cubicBezTo>
                      <a:pt x="1884706" y="1197242"/>
                      <a:pt x="1838631" y="934004"/>
                      <a:pt x="1640292" y="767566"/>
                    </a:cubicBezTo>
                    <a:cubicBezTo>
                      <a:pt x="1477072" y="630599"/>
                      <a:pt x="1240746" y="585215"/>
                      <a:pt x="1027591" y="649903"/>
                    </a:cubicBezTo>
                    <a:cubicBezTo>
                      <a:pt x="784222" y="723760"/>
                      <a:pt x="620882" y="925474"/>
                      <a:pt x="620882" y="1152162"/>
                    </a:cubicBezTo>
                    <a:lnTo>
                      <a:pt x="0" y="1152162"/>
                    </a:lnTo>
                    <a:cubicBezTo>
                      <a:pt x="0" y="669422"/>
                      <a:pt x="319760" y="237868"/>
                      <a:pt x="801065" y="71029"/>
                    </a:cubicBezTo>
                    <a:cubicBezTo>
                      <a:pt x="914016" y="31876"/>
                      <a:pt x="1030441" y="9211"/>
                      <a:pt x="1146814" y="2290"/>
                    </a:cubicBezTo>
                    <a:close/>
                  </a:path>
                </a:pathLst>
              </a:custGeom>
              <a:solidFill>
                <a:srgbClr val="FEBA33"/>
              </a:solidFill>
              <a:ln w="19050">
                <a:solidFill>
                  <a:srgbClr val="51444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black"/>
                  </a:solidFill>
                </a:endParaRPr>
              </a:p>
            </p:txBody>
          </p:sp>
          <p:sp>
            <p:nvSpPr>
              <p:cNvPr id="40" name="矩形 39"/>
              <p:cNvSpPr/>
              <p:nvPr/>
            </p:nvSpPr>
            <p:spPr>
              <a:xfrm>
                <a:off x="13820535" y="6085281"/>
                <a:ext cx="576064" cy="504056"/>
              </a:xfrm>
              <a:prstGeom prst="rect">
                <a:avLst/>
              </a:prstGeom>
              <a:solidFill>
                <a:srgbClr val="FEBA33"/>
              </a:solidFill>
              <a:ln w="19050">
                <a:solidFill>
                  <a:srgbClr val="5144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grpSp>
        <p:grpSp>
          <p:nvGrpSpPr>
            <p:cNvPr id="36" name="组合 35"/>
            <p:cNvGrpSpPr/>
            <p:nvPr/>
          </p:nvGrpSpPr>
          <p:grpSpPr>
            <a:xfrm>
              <a:off x="13375793" y="3677730"/>
              <a:ext cx="1354144" cy="2244166"/>
              <a:chOff x="12991934" y="3041576"/>
              <a:chExt cx="2121861" cy="3516474"/>
            </a:xfrm>
          </p:grpSpPr>
          <p:sp>
            <p:nvSpPr>
              <p:cNvPr id="37" name="任意多边形: 形状 36"/>
              <p:cNvSpPr/>
              <p:nvPr/>
            </p:nvSpPr>
            <p:spPr>
              <a:xfrm>
                <a:off x="12991934" y="3041576"/>
                <a:ext cx="2121861" cy="2808312"/>
              </a:xfrm>
              <a:custGeom>
                <a:avLst/>
                <a:gdLst>
                  <a:gd name="connsiteX0" fmla="*/ 1146814 w 2448301"/>
                  <a:gd name="connsiteY0" fmla="*/ 2290 h 3096378"/>
                  <a:gd name="connsiteX1" fmla="*/ 2097589 w 2448301"/>
                  <a:gd name="connsiteY1" fmla="*/ 344949 h 3096378"/>
                  <a:gd name="connsiteX2" fmla="*/ 2312166 w 2448301"/>
                  <a:gd name="connsiteY2" fmla="*/ 1680143 h 3096378"/>
                  <a:gd name="connsiteX3" fmla="*/ 1662247 w 2448301"/>
                  <a:gd name="connsiteY3" fmla="*/ 2227998 h 3096378"/>
                  <a:gd name="connsiteX4" fmla="*/ 1548172 w 2448301"/>
                  <a:gd name="connsiteY4" fmla="*/ 2260471 h 3096378"/>
                  <a:gd name="connsiteX5" fmla="*/ 1548172 w 2448301"/>
                  <a:gd name="connsiteY5" fmla="*/ 3096378 h 3096378"/>
                  <a:gd name="connsiteX6" fmla="*/ 900100 w 2448301"/>
                  <a:gd name="connsiteY6" fmla="*/ 3096378 h 3096378"/>
                  <a:gd name="connsiteX7" fmla="*/ 900100 w 2448301"/>
                  <a:gd name="connsiteY7" fmla="*/ 1656218 h 3096378"/>
                  <a:gd name="connsiteX8" fmla="*/ 1410606 w 2448301"/>
                  <a:gd name="connsiteY8" fmla="*/ 1656218 h 3096378"/>
                  <a:gd name="connsiteX9" fmla="*/ 1435796 w 2448301"/>
                  <a:gd name="connsiteY9" fmla="*/ 1649643 h 3096378"/>
                  <a:gd name="connsiteX10" fmla="*/ 1752485 w 2448301"/>
                  <a:gd name="connsiteY10" fmla="*/ 1408550 h 3096378"/>
                  <a:gd name="connsiteX11" fmla="*/ 1640292 w 2448301"/>
                  <a:gd name="connsiteY11" fmla="*/ 767566 h 3096378"/>
                  <a:gd name="connsiteX12" fmla="*/ 1027591 w 2448301"/>
                  <a:gd name="connsiteY12" fmla="*/ 649903 h 3096378"/>
                  <a:gd name="connsiteX13" fmla="*/ 620882 w 2448301"/>
                  <a:gd name="connsiteY13" fmla="*/ 1152162 h 3096378"/>
                  <a:gd name="connsiteX14" fmla="*/ 0 w 2448301"/>
                  <a:gd name="connsiteY14" fmla="*/ 1152162 h 3096378"/>
                  <a:gd name="connsiteX15" fmla="*/ 801065 w 2448301"/>
                  <a:gd name="connsiteY15" fmla="*/ 71029 h 3096378"/>
                  <a:gd name="connsiteX16" fmla="*/ 1146814 w 2448301"/>
                  <a:gd name="connsiteY16" fmla="*/ 2290 h 309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8301" h="3096378">
                    <a:moveTo>
                      <a:pt x="1146814" y="2290"/>
                    </a:moveTo>
                    <a:cubicBezTo>
                      <a:pt x="1495934" y="-18476"/>
                      <a:pt x="1844589" y="102448"/>
                      <a:pt x="2097589" y="344949"/>
                    </a:cubicBezTo>
                    <a:cubicBezTo>
                      <a:pt x="2467788" y="699786"/>
                      <a:pt x="2554305" y="1238135"/>
                      <a:pt x="2312166" y="1680143"/>
                    </a:cubicBezTo>
                    <a:cubicBezTo>
                      <a:pt x="2171527" y="1936871"/>
                      <a:pt x="1937523" y="2128637"/>
                      <a:pt x="1662247" y="2227998"/>
                    </a:cubicBezTo>
                    <a:lnTo>
                      <a:pt x="1548172" y="2260471"/>
                    </a:lnTo>
                    <a:lnTo>
                      <a:pt x="1548172" y="3096378"/>
                    </a:lnTo>
                    <a:lnTo>
                      <a:pt x="900100" y="3096378"/>
                    </a:lnTo>
                    <a:lnTo>
                      <a:pt x="900100" y="1656218"/>
                    </a:lnTo>
                    <a:lnTo>
                      <a:pt x="1410606" y="1656218"/>
                    </a:lnTo>
                    <a:lnTo>
                      <a:pt x="1435796" y="1649643"/>
                    </a:lnTo>
                    <a:cubicBezTo>
                      <a:pt x="1568152" y="1605948"/>
                      <a:pt x="1681630" y="1521786"/>
                      <a:pt x="1752485" y="1408550"/>
                    </a:cubicBezTo>
                    <a:cubicBezTo>
                      <a:pt x="1884706" y="1197242"/>
                      <a:pt x="1838631" y="934004"/>
                      <a:pt x="1640292" y="767566"/>
                    </a:cubicBezTo>
                    <a:cubicBezTo>
                      <a:pt x="1477072" y="630599"/>
                      <a:pt x="1240746" y="585215"/>
                      <a:pt x="1027591" y="649903"/>
                    </a:cubicBezTo>
                    <a:cubicBezTo>
                      <a:pt x="784222" y="723760"/>
                      <a:pt x="620882" y="925474"/>
                      <a:pt x="620882" y="1152162"/>
                    </a:cubicBezTo>
                    <a:lnTo>
                      <a:pt x="0" y="1152162"/>
                    </a:lnTo>
                    <a:cubicBezTo>
                      <a:pt x="0" y="669422"/>
                      <a:pt x="319760" y="237868"/>
                      <a:pt x="801065" y="71029"/>
                    </a:cubicBezTo>
                    <a:cubicBezTo>
                      <a:pt x="914016" y="31876"/>
                      <a:pt x="1030441" y="9211"/>
                      <a:pt x="1146814" y="2290"/>
                    </a:cubicBezTo>
                    <a:close/>
                  </a:path>
                </a:pathLst>
              </a:custGeom>
              <a:solidFill>
                <a:srgbClr val="FF680D"/>
              </a:solidFill>
              <a:ln w="19050">
                <a:solidFill>
                  <a:srgbClr val="51444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black"/>
                  </a:solidFill>
                </a:endParaRPr>
              </a:p>
            </p:txBody>
          </p:sp>
          <p:sp>
            <p:nvSpPr>
              <p:cNvPr id="38" name="矩形 37"/>
              <p:cNvSpPr/>
              <p:nvPr/>
            </p:nvSpPr>
            <p:spPr>
              <a:xfrm>
                <a:off x="13775382" y="6053994"/>
                <a:ext cx="576064" cy="504056"/>
              </a:xfrm>
              <a:prstGeom prst="rect">
                <a:avLst/>
              </a:prstGeom>
              <a:solidFill>
                <a:srgbClr val="FF680D"/>
              </a:solidFill>
              <a:ln w="19050">
                <a:solidFill>
                  <a:srgbClr val="5144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500"/>
                                        <p:tgtEl>
                                          <p:spTgt spid="2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500"/>
                                        <p:tgtEl>
                                          <p:spTgt spid="2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left)">
                                      <p:cBhvr>
                                        <p:cTn id="29" dur="500"/>
                                        <p:tgtEl>
                                          <p:spTgt spid="25"/>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left)">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500"/>
                                        <p:tgtEl>
                                          <p:spTgt spid="30"/>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wipe(left)">
                                      <p:cBhvr>
                                        <p:cTn id="60" dur="500"/>
                                        <p:tgtEl>
                                          <p:spTgt spid="32"/>
                                        </p:tgtEl>
                                      </p:cBhvr>
                                    </p:animEffect>
                                  </p:childTnLst>
                                </p:cTn>
                              </p:par>
                              <p:par>
                                <p:cTn id="61" presetID="22" presetClass="entr" presetSubtype="8"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left)">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5" grpId="0" animBg="1"/>
      <p:bldP spid="28" grpId="0" animBg="1"/>
      <p:bldP spid="21" grpId="0" animBg="1"/>
      <p:bldP spid="3" grpId="0" animBg="1"/>
      <p:bldP spid="2" grpId="0" animBg="1"/>
      <p:bldP spid="27" grpId="0" animBg="1"/>
      <p:bldP spid="19" grpId="0"/>
      <p:bldP spid="20" grpId="0"/>
      <p:bldP spid="23" grpId="0"/>
      <p:bldP spid="24" grpId="0"/>
      <p:bldP spid="26" grpId="0"/>
      <p:bldP spid="29"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F:\临时\探索研究.png探索研究"/>
          <p:cNvPicPr>
            <a:picLocks noChangeAspect="1"/>
          </p:cNvPicPr>
          <p:nvPr/>
        </p:nvPicPr>
        <p:blipFill>
          <a:blip r:embed="rId4"/>
          <a:stretch>
            <a:fillRect/>
          </a:stretch>
        </p:blipFill>
        <p:spPr>
          <a:xfrm>
            <a:off x="238452" y="257017"/>
            <a:ext cx="919480" cy="689610"/>
          </a:xfrm>
          <a:prstGeom prst="rect">
            <a:avLst/>
          </a:prstGeom>
        </p:spPr>
      </p:pic>
      <p:sp>
        <p:nvSpPr>
          <p:cNvPr id="8" name="PA- 18"/>
          <p:cNvSpPr txBox="1"/>
          <p:nvPr>
            <p:custDataLst>
              <p:tags r:id="rId1"/>
            </p:custDataLst>
          </p:nvPr>
        </p:nvSpPr>
        <p:spPr>
          <a:xfrm>
            <a:off x="853131" y="992795"/>
            <a:ext cx="10020984" cy="5628144"/>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50000"/>
              </a:lnSpc>
            </a:pPr>
            <a:r>
              <a:rPr lang="en-US" altLang="zh-CN"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古人在生活实践活动中遇到了一些问题：如两人互相借用东西，对借出方和借入方来说，同一东西具有不同的意义；再如从同一地点，两人同时向相反方向行走，离开出发点的距离即使相同，但其表示的意义却不同。久而久之，古人意识到仅用数量表示一个事物是不全面的，似乎还应加上表示方向的符号。为了表示具有相反意义的量等问题，逐渐产生了负数。</a:t>
            </a:r>
          </a:p>
          <a:p>
            <a:pPr defTabSz="228600">
              <a:lnSpc>
                <a:spcPct val="150000"/>
              </a:lnSpc>
            </a:pPr>
            <a:r>
              <a:rPr lang="en-US" altLang="zh-CN"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中国是世界上最早认识和使用负数的国家。据</a:t>
            </a:r>
            <a:r>
              <a:rPr lang="en-US" altLang="zh-CN"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九章算术</a:t>
            </a:r>
            <a:r>
              <a:rPr lang="en-US" altLang="zh-CN"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记载若“卖”是正，则“买”是负；“余钱”是正，则“不足钱”是负。</a:t>
            </a:r>
          </a:p>
        </p:txBody>
      </p:sp>
      <p:sp>
        <p:nvSpPr>
          <p:cNvPr id="7" name="文本框 6"/>
          <p:cNvSpPr txBox="1"/>
          <p:nvPr/>
        </p:nvSpPr>
        <p:spPr>
          <a:xfrm>
            <a:off x="1151581" y="324824"/>
            <a:ext cx="3255319" cy="600164"/>
          </a:xfrm>
          <a:prstGeom prst="rect">
            <a:avLst/>
          </a:prstGeom>
          <a:noFill/>
        </p:spPr>
        <p:txBody>
          <a:bodyPr wrap="square" rtlCol="0">
            <a:spAutoFit/>
          </a:bodyPr>
          <a:lstStyle>
            <a:defPPr>
              <a:defRPr lang="en-US"/>
            </a:defPPr>
            <a:lvl1pPr marL="0" algn="l" defTabSz="457200" rtl="0" eaLnBrk="1" latinLnBrk="0" hangingPunct="1">
              <a:defRPr sz="6500" b="1" kern="1200">
                <a:solidFill>
                  <a:schemeClr val="tx1"/>
                </a:solidFill>
                <a:latin typeface="思源黑体 CN Bold" panose="020B0800000000000000" charset="-122"/>
                <a:ea typeface="思源黑体 CN Bold" panose="020B0800000000000000" charset="-122"/>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r>
              <a:rPr lang="zh-CN" altLang="en-US" sz="3300" dirty="0">
                <a:solidFill>
                  <a:prstClr val="black"/>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中国的负数历史</a:t>
            </a:r>
          </a:p>
        </p:txBody>
      </p:sp>
    </p:spTree>
    <p:extLst>
      <p:ext uri="{BB962C8B-B14F-4D97-AF65-F5344CB8AC3E}">
        <p14:creationId xmlns:p14="http://schemas.microsoft.com/office/powerpoint/2010/main" val="23184901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F:\临时\探索研究.png探索研究"/>
          <p:cNvPicPr>
            <a:picLocks noChangeAspect="1"/>
          </p:cNvPicPr>
          <p:nvPr/>
        </p:nvPicPr>
        <p:blipFill>
          <a:blip r:embed="rId4"/>
          <a:stretch>
            <a:fillRect/>
          </a:stretch>
        </p:blipFill>
        <p:spPr>
          <a:xfrm>
            <a:off x="238452" y="257017"/>
            <a:ext cx="919480" cy="689610"/>
          </a:xfrm>
          <a:prstGeom prst="rect">
            <a:avLst/>
          </a:prstGeom>
        </p:spPr>
      </p:pic>
      <p:sp>
        <p:nvSpPr>
          <p:cNvPr id="8" name="PA- 18"/>
          <p:cNvSpPr txBox="1"/>
          <p:nvPr>
            <p:custDataLst>
              <p:tags r:id="rId1"/>
            </p:custDataLst>
          </p:nvPr>
        </p:nvSpPr>
        <p:spPr>
          <a:xfrm>
            <a:off x="853131" y="992795"/>
            <a:ext cx="10020984" cy="500489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50000"/>
              </a:lnSpc>
            </a:pPr>
            <a:r>
              <a:rPr lang="en-US" altLang="zh-CN"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西方数学家更多的是研究负数存在的合理性。</a:t>
            </a:r>
            <a:r>
              <a:rPr lang="en-US" altLang="zh-CN"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16</a:t>
            </a: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17</a:t>
            </a: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世纪欧洲大多数数学家不承认负数是数。帕斯卡认为从</a:t>
            </a:r>
            <a:r>
              <a:rPr lang="en-US" altLang="zh-CN"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a:t>
            </a: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减去</a:t>
            </a:r>
            <a:r>
              <a:rPr lang="en-US" altLang="zh-CN"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4</a:t>
            </a: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是纯粹的胡说。有人提出</a:t>
            </a:r>
            <a:r>
              <a:rPr lang="en-US" altLang="zh-CN"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1=1</a:t>
            </a: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，那么较小的数与较大的数的比怎么能等于较大的数与较小的数比呢</a:t>
            </a:r>
            <a:r>
              <a:rPr lang="en-US" altLang="zh-CN"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defTabSz="228600">
              <a:lnSpc>
                <a:spcPct val="150000"/>
              </a:lnSpc>
            </a:pPr>
            <a:r>
              <a:rPr lang="en-US" altLang="zh-CN"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英国著名代数学家德</a:t>
            </a:r>
            <a:r>
              <a:rPr lang="en-US" altLang="zh-CN"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摩根 在</a:t>
            </a:r>
            <a:r>
              <a:rPr lang="en-US" altLang="zh-CN"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1831</a:t>
            </a: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年仍认为负数是虚构的。他用以下的例子说明这一点：“父亲</a:t>
            </a:r>
            <a:r>
              <a:rPr lang="en-US" altLang="zh-CN"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56</a:t>
            </a: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岁，其子</a:t>
            </a:r>
            <a:r>
              <a:rPr lang="en-US" altLang="zh-CN"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29</a:t>
            </a: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岁。问何时父亲年龄将是儿子的二倍</a:t>
            </a:r>
            <a:r>
              <a:rPr lang="en-US" altLang="zh-CN"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他列方程</a:t>
            </a:r>
            <a:r>
              <a:rPr lang="en-US" altLang="zh-CN"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56+x=2(29+x)</a:t>
            </a: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，并解得</a:t>
            </a:r>
            <a:r>
              <a:rPr lang="en-US" altLang="zh-CN"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x=-2.</a:t>
            </a: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他称此解是荒唐的</a:t>
            </a:r>
          </a:p>
        </p:txBody>
      </p:sp>
      <p:sp>
        <p:nvSpPr>
          <p:cNvPr id="7" name="文本框 6"/>
          <p:cNvSpPr txBox="1"/>
          <p:nvPr/>
        </p:nvSpPr>
        <p:spPr>
          <a:xfrm>
            <a:off x="1151581" y="324824"/>
            <a:ext cx="3255319" cy="600164"/>
          </a:xfrm>
          <a:prstGeom prst="rect">
            <a:avLst/>
          </a:prstGeom>
          <a:noFill/>
        </p:spPr>
        <p:txBody>
          <a:bodyPr wrap="square" rtlCol="0">
            <a:spAutoFit/>
          </a:bodyPr>
          <a:lstStyle>
            <a:defPPr>
              <a:defRPr lang="en-US"/>
            </a:defPPr>
            <a:lvl1pPr marL="0" algn="l" defTabSz="457200" rtl="0" eaLnBrk="1" latinLnBrk="0" hangingPunct="1">
              <a:defRPr sz="6500" b="1" kern="1200">
                <a:solidFill>
                  <a:schemeClr val="tx1"/>
                </a:solidFill>
                <a:latin typeface="思源黑体 CN Bold" panose="020B0800000000000000" charset="-122"/>
                <a:ea typeface="思源黑体 CN Bold" panose="020B0800000000000000" charset="-122"/>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r>
              <a:rPr lang="zh-CN" altLang="en-US" sz="3300" dirty="0">
                <a:solidFill>
                  <a:prstClr val="black"/>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西方的负数历史</a:t>
            </a:r>
          </a:p>
        </p:txBody>
      </p:sp>
    </p:spTree>
    <p:extLst>
      <p:ext uri="{BB962C8B-B14F-4D97-AF65-F5344CB8AC3E}">
        <p14:creationId xmlns:p14="http://schemas.microsoft.com/office/powerpoint/2010/main" val="29464427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F:\临时\探索研究.png探索研究"/>
          <p:cNvPicPr>
            <a:picLocks noChangeAspect="1"/>
          </p:cNvPicPr>
          <p:nvPr/>
        </p:nvPicPr>
        <p:blipFill>
          <a:blip r:embed="rId3"/>
          <a:stretch>
            <a:fillRect/>
          </a:stretch>
        </p:blipFill>
        <p:spPr>
          <a:xfrm>
            <a:off x="238452" y="257017"/>
            <a:ext cx="919480" cy="689610"/>
          </a:xfrm>
          <a:prstGeom prst="rect">
            <a:avLst/>
          </a:prstGeom>
        </p:spPr>
      </p:pic>
      <p:sp>
        <p:nvSpPr>
          <p:cNvPr id="7" name="文本框 6"/>
          <p:cNvSpPr txBox="1"/>
          <p:nvPr/>
        </p:nvSpPr>
        <p:spPr>
          <a:xfrm>
            <a:off x="1151581" y="324824"/>
            <a:ext cx="3255319" cy="600164"/>
          </a:xfrm>
          <a:prstGeom prst="rect">
            <a:avLst/>
          </a:prstGeom>
          <a:noFill/>
        </p:spPr>
        <p:txBody>
          <a:bodyPr wrap="square" rtlCol="0">
            <a:spAutoFit/>
          </a:bodyPr>
          <a:lstStyle>
            <a:defPPr>
              <a:defRPr lang="en-US"/>
            </a:defPPr>
            <a:lvl1pPr marL="0" algn="l" defTabSz="457200" rtl="0" eaLnBrk="1" latinLnBrk="0" hangingPunct="1">
              <a:defRPr sz="6500" b="1" kern="1200">
                <a:solidFill>
                  <a:schemeClr val="tx1"/>
                </a:solidFill>
                <a:latin typeface="思源黑体 CN Bold" panose="020B0800000000000000" charset="-122"/>
                <a:ea typeface="思源黑体 CN Bold" panose="020B0800000000000000" charset="-122"/>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r>
              <a:rPr lang="zh-CN" altLang="en-US" sz="3300" dirty="0">
                <a:solidFill>
                  <a:prstClr val="black"/>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数轴与负数</a:t>
            </a:r>
          </a:p>
        </p:txBody>
      </p:sp>
      <p:sp>
        <p:nvSpPr>
          <p:cNvPr id="5" name="Text Box 3">
            <a:extLst>
              <a:ext uri="{FF2B5EF4-FFF2-40B4-BE49-F238E27FC236}">
                <a16:creationId xmlns:a16="http://schemas.microsoft.com/office/drawing/2014/main" id="{C9CC4D8F-688C-4E95-AD1A-6627C8A629B3}"/>
              </a:ext>
            </a:extLst>
          </p:cNvPr>
          <p:cNvSpPr txBox="1">
            <a:spLocks noChangeArrowheads="1"/>
          </p:cNvSpPr>
          <p:nvPr/>
        </p:nvSpPr>
        <p:spPr bwMode="auto">
          <a:xfrm>
            <a:off x="1459867" y="1568878"/>
            <a:ext cx="9321797" cy="510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999" tIns="46799" rIns="89999" bIns="46799">
            <a:spAutoFit/>
          </a:bodyPr>
          <a:lstStyle/>
          <a:p>
            <a:pPr defTabSz="1097280" fontAlgn="base">
              <a:spcBef>
                <a:spcPct val="0"/>
              </a:spcBef>
              <a:spcAft>
                <a:spcPct val="0"/>
              </a:spcAft>
            </a:pP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在数轴上表示出－</a:t>
            </a:r>
            <a:r>
              <a:rPr lang="en-US" altLang="zh-CN"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1.5,</a:t>
            </a: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如果你想从起点到－</a:t>
            </a:r>
            <a:r>
              <a:rPr lang="en-US" altLang="zh-CN"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1.5</a:t>
            </a: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处</a:t>
            </a:r>
            <a:r>
              <a:rPr lang="en-US" altLang="zh-CN"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应如何运动</a:t>
            </a:r>
            <a:r>
              <a:rPr lang="en-US" altLang="zh-CN"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sz="2700" dirty="0">
              <a:solidFill>
                <a:srgbClr val="000000"/>
              </a:solidFill>
              <a:latin typeface="+mj-lt"/>
              <a:ea typeface="楷体_GB2312" pitchFamily="49" charset="-122"/>
            </a:endParaRPr>
          </a:p>
        </p:txBody>
      </p:sp>
      <p:grpSp>
        <p:nvGrpSpPr>
          <p:cNvPr id="6" name="Group 4">
            <a:extLst>
              <a:ext uri="{FF2B5EF4-FFF2-40B4-BE49-F238E27FC236}">
                <a16:creationId xmlns:a16="http://schemas.microsoft.com/office/drawing/2014/main" id="{D07109FE-0F23-409D-8EE2-D2A7651F55A0}"/>
              </a:ext>
            </a:extLst>
          </p:cNvPr>
          <p:cNvGrpSpPr>
            <a:grpSpLocks/>
          </p:cNvGrpSpPr>
          <p:nvPr/>
        </p:nvGrpSpPr>
        <p:grpSpPr bwMode="auto">
          <a:xfrm>
            <a:off x="2116456" y="3846196"/>
            <a:ext cx="8065770" cy="156210"/>
            <a:chOff x="793" y="2432"/>
            <a:chExt cx="4445" cy="91"/>
          </a:xfrm>
        </p:grpSpPr>
        <p:sp>
          <p:nvSpPr>
            <p:cNvPr id="10" name="Line 5">
              <a:extLst>
                <a:ext uri="{FF2B5EF4-FFF2-40B4-BE49-F238E27FC236}">
                  <a16:creationId xmlns:a16="http://schemas.microsoft.com/office/drawing/2014/main" id="{6D3AF68A-C832-439E-B656-BE3C26B4082B}"/>
                </a:ext>
              </a:extLst>
            </p:cNvPr>
            <p:cNvSpPr>
              <a:spLocks noChangeShapeType="1"/>
            </p:cNvSpPr>
            <p:nvPr/>
          </p:nvSpPr>
          <p:spPr bwMode="auto">
            <a:xfrm>
              <a:off x="793" y="2523"/>
              <a:ext cx="4445" cy="0"/>
            </a:xfrm>
            <a:prstGeom prst="line">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11" name="Line 6">
              <a:extLst>
                <a:ext uri="{FF2B5EF4-FFF2-40B4-BE49-F238E27FC236}">
                  <a16:creationId xmlns:a16="http://schemas.microsoft.com/office/drawing/2014/main" id="{4969D53B-115E-4D81-97A9-78D7278899C1}"/>
                </a:ext>
              </a:extLst>
            </p:cNvPr>
            <p:cNvSpPr>
              <a:spLocks noChangeShapeType="1"/>
            </p:cNvSpPr>
            <p:nvPr/>
          </p:nvSpPr>
          <p:spPr bwMode="auto">
            <a:xfrm flipV="1">
              <a:off x="974"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12" name="Line 7">
              <a:extLst>
                <a:ext uri="{FF2B5EF4-FFF2-40B4-BE49-F238E27FC236}">
                  <a16:creationId xmlns:a16="http://schemas.microsoft.com/office/drawing/2014/main" id="{AB879E19-8EF2-4A89-A5AD-93F9EC09FAA8}"/>
                </a:ext>
              </a:extLst>
            </p:cNvPr>
            <p:cNvSpPr>
              <a:spLocks noChangeShapeType="1"/>
            </p:cNvSpPr>
            <p:nvPr/>
          </p:nvSpPr>
          <p:spPr bwMode="auto">
            <a:xfrm flipV="1">
              <a:off x="1383"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13" name="Line 8">
              <a:extLst>
                <a:ext uri="{FF2B5EF4-FFF2-40B4-BE49-F238E27FC236}">
                  <a16:creationId xmlns:a16="http://schemas.microsoft.com/office/drawing/2014/main" id="{40A380FF-D44A-40E0-9917-B7EF95F6B9EA}"/>
                </a:ext>
              </a:extLst>
            </p:cNvPr>
            <p:cNvSpPr>
              <a:spLocks noChangeShapeType="1"/>
            </p:cNvSpPr>
            <p:nvPr/>
          </p:nvSpPr>
          <p:spPr bwMode="auto">
            <a:xfrm flipV="1">
              <a:off x="1790"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14" name="Line 9">
              <a:extLst>
                <a:ext uri="{FF2B5EF4-FFF2-40B4-BE49-F238E27FC236}">
                  <a16:creationId xmlns:a16="http://schemas.microsoft.com/office/drawing/2014/main" id="{300E865C-34AB-4125-A018-65B88BB953C4}"/>
                </a:ext>
              </a:extLst>
            </p:cNvPr>
            <p:cNvSpPr>
              <a:spLocks noChangeShapeType="1"/>
            </p:cNvSpPr>
            <p:nvPr/>
          </p:nvSpPr>
          <p:spPr bwMode="auto">
            <a:xfrm flipV="1">
              <a:off x="2199"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15" name="Line 10">
              <a:extLst>
                <a:ext uri="{FF2B5EF4-FFF2-40B4-BE49-F238E27FC236}">
                  <a16:creationId xmlns:a16="http://schemas.microsoft.com/office/drawing/2014/main" id="{F469D0BA-3152-401D-B1A3-8C072B880D8C}"/>
                </a:ext>
              </a:extLst>
            </p:cNvPr>
            <p:cNvSpPr>
              <a:spLocks noChangeShapeType="1"/>
            </p:cNvSpPr>
            <p:nvPr/>
          </p:nvSpPr>
          <p:spPr bwMode="auto">
            <a:xfrm flipV="1">
              <a:off x="2607"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16" name="Line 11">
              <a:extLst>
                <a:ext uri="{FF2B5EF4-FFF2-40B4-BE49-F238E27FC236}">
                  <a16:creationId xmlns:a16="http://schemas.microsoft.com/office/drawing/2014/main" id="{32EA1A86-F2CC-44D2-A656-7806215416B9}"/>
                </a:ext>
              </a:extLst>
            </p:cNvPr>
            <p:cNvSpPr>
              <a:spLocks noChangeShapeType="1"/>
            </p:cNvSpPr>
            <p:nvPr/>
          </p:nvSpPr>
          <p:spPr bwMode="auto">
            <a:xfrm flipV="1">
              <a:off x="3016"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17" name="Line 12">
              <a:extLst>
                <a:ext uri="{FF2B5EF4-FFF2-40B4-BE49-F238E27FC236}">
                  <a16:creationId xmlns:a16="http://schemas.microsoft.com/office/drawing/2014/main" id="{5ACF00D6-26BE-4657-A012-52C8DEC938CE}"/>
                </a:ext>
              </a:extLst>
            </p:cNvPr>
            <p:cNvSpPr>
              <a:spLocks noChangeShapeType="1"/>
            </p:cNvSpPr>
            <p:nvPr/>
          </p:nvSpPr>
          <p:spPr bwMode="auto">
            <a:xfrm flipV="1">
              <a:off x="3423"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18" name="Line 13">
              <a:extLst>
                <a:ext uri="{FF2B5EF4-FFF2-40B4-BE49-F238E27FC236}">
                  <a16:creationId xmlns:a16="http://schemas.microsoft.com/office/drawing/2014/main" id="{6C8B0F2C-33F0-43C3-9B90-5D15FB0EA25B}"/>
                </a:ext>
              </a:extLst>
            </p:cNvPr>
            <p:cNvSpPr>
              <a:spLocks noChangeShapeType="1"/>
            </p:cNvSpPr>
            <p:nvPr/>
          </p:nvSpPr>
          <p:spPr bwMode="auto">
            <a:xfrm flipV="1">
              <a:off x="3832"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19" name="Line 14">
              <a:extLst>
                <a:ext uri="{FF2B5EF4-FFF2-40B4-BE49-F238E27FC236}">
                  <a16:creationId xmlns:a16="http://schemas.microsoft.com/office/drawing/2014/main" id="{EE45A7E4-541C-42DC-A8BD-B09290DCA0BF}"/>
                </a:ext>
              </a:extLst>
            </p:cNvPr>
            <p:cNvSpPr>
              <a:spLocks noChangeShapeType="1"/>
            </p:cNvSpPr>
            <p:nvPr/>
          </p:nvSpPr>
          <p:spPr bwMode="auto">
            <a:xfrm flipV="1">
              <a:off x="4240"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20" name="Line 15">
              <a:extLst>
                <a:ext uri="{FF2B5EF4-FFF2-40B4-BE49-F238E27FC236}">
                  <a16:creationId xmlns:a16="http://schemas.microsoft.com/office/drawing/2014/main" id="{0973CC47-E8F9-496D-905E-4A91E7F8570D}"/>
                </a:ext>
              </a:extLst>
            </p:cNvPr>
            <p:cNvSpPr>
              <a:spLocks noChangeShapeType="1"/>
            </p:cNvSpPr>
            <p:nvPr/>
          </p:nvSpPr>
          <p:spPr bwMode="auto">
            <a:xfrm flipV="1">
              <a:off x="4647"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21" name="Line 16">
              <a:extLst>
                <a:ext uri="{FF2B5EF4-FFF2-40B4-BE49-F238E27FC236}">
                  <a16:creationId xmlns:a16="http://schemas.microsoft.com/office/drawing/2014/main" id="{E726A791-F2DB-44C9-AB65-67B63E498EDB}"/>
                </a:ext>
              </a:extLst>
            </p:cNvPr>
            <p:cNvSpPr>
              <a:spLocks noChangeShapeType="1"/>
            </p:cNvSpPr>
            <p:nvPr/>
          </p:nvSpPr>
          <p:spPr bwMode="auto">
            <a:xfrm flipV="1">
              <a:off x="5056"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grpSp>
      <p:sp>
        <p:nvSpPr>
          <p:cNvPr id="22" name="Rectangle 17">
            <a:extLst>
              <a:ext uri="{FF2B5EF4-FFF2-40B4-BE49-F238E27FC236}">
                <a16:creationId xmlns:a16="http://schemas.microsoft.com/office/drawing/2014/main" id="{954A86A4-F907-481C-AB68-EC2A26257465}"/>
              </a:ext>
            </a:extLst>
          </p:cNvPr>
          <p:cNvSpPr>
            <a:spLocks noChangeArrowheads="1"/>
          </p:cNvSpPr>
          <p:nvPr/>
        </p:nvSpPr>
        <p:spPr bwMode="auto">
          <a:xfrm>
            <a:off x="3621406" y="4101466"/>
            <a:ext cx="386940"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-3</a:t>
            </a:r>
          </a:p>
        </p:txBody>
      </p:sp>
      <p:sp>
        <p:nvSpPr>
          <p:cNvPr id="23" name="Rectangle 18">
            <a:extLst>
              <a:ext uri="{FF2B5EF4-FFF2-40B4-BE49-F238E27FC236}">
                <a16:creationId xmlns:a16="http://schemas.microsoft.com/office/drawing/2014/main" id="{9FE5BAA8-F278-4D1D-9567-E00E6D709A89}"/>
              </a:ext>
            </a:extLst>
          </p:cNvPr>
          <p:cNvSpPr>
            <a:spLocks noChangeArrowheads="1"/>
          </p:cNvSpPr>
          <p:nvPr/>
        </p:nvSpPr>
        <p:spPr bwMode="auto">
          <a:xfrm>
            <a:off x="4362451" y="4099561"/>
            <a:ext cx="386940"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-2</a:t>
            </a:r>
          </a:p>
        </p:txBody>
      </p:sp>
      <p:sp>
        <p:nvSpPr>
          <p:cNvPr id="24" name="Rectangle 19">
            <a:extLst>
              <a:ext uri="{FF2B5EF4-FFF2-40B4-BE49-F238E27FC236}">
                <a16:creationId xmlns:a16="http://schemas.microsoft.com/office/drawing/2014/main" id="{D632435D-28F5-4763-ABE6-08F991A2E026}"/>
              </a:ext>
            </a:extLst>
          </p:cNvPr>
          <p:cNvSpPr>
            <a:spLocks noChangeArrowheads="1"/>
          </p:cNvSpPr>
          <p:nvPr/>
        </p:nvSpPr>
        <p:spPr bwMode="auto">
          <a:xfrm>
            <a:off x="5082541" y="4099561"/>
            <a:ext cx="386940"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-1</a:t>
            </a:r>
          </a:p>
        </p:txBody>
      </p:sp>
      <p:sp>
        <p:nvSpPr>
          <p:cNvPr id="25" name="Rectangle 20">
            <a:extLst>
              <a:ext uri="{FF2B5EF4-FFF2-40B4-BE49-F238E27FC236}">
                <a16:creationId xmlns:a16="http://schemas.microsoft.com/office/drawing/2014/main" id="{FE12DE0D-B711-43B4-930D-E87521DE35E5}"/>
              </a:ext>
            </a:extLst>
          </p:cNvPr>
          <p:cNvSpPr>
            <a:spLocks noChangeArrowheads="1"/>
          </p:cNvSpPr>
          <p:nvPr/>
        </p:nvSpPr>
        <p:spPr bwMode="auto">
          <a:xfrm>
            <a:off x="5928360" y="4088131"/>
            <a:ext cx="309996"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0</a:t>
            </a:r>
          </a:p>
        </p:txBody>
      </p:sp>
      <p:sp>
        <p:nvSpPr>
          <p:cNvPr id="26" name="Rectangle 21">
            <a:extLst>
              <a:ext uri="{FF2B5EF4-FFF2-40B4-BE49-F238E27FC236}">
                <a16:creationId xmlns:a16="http://schemas.microsoft.com/office/drawing/2014/main" id="{A7E8E4C3-6864-463F-9DBC-2A0E5C283A82}"/>
              </a:ext>
            </a:extLst>
          </p:cNvPr>
          <p:cNvSpPr>
            <a:spLocks noChangeArrowheads="1"/>
          </p:cNvSpPr>
          <p:nvPr/>
        </p:nvSpPr>
        <p:spPr bwMode="auto">
          <a:xfrm>
            <a:off x="6650356" y="4088131"/>
            <a:ext cx="309996"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1</a:t>
            </a:r>
          </a:p>
        </p:txBody>
      </p:sp>
      <p:sp>
        <p:nvSpPr>
          <p:cNvPr id="27" name="Rectangle 22">
            <a:extLst>
              <a:ext uri="{FF2B5EF4-FFF2-40B4-BE49-F238E27FC236}">
                <a16:creationId xmlns:a16="http://schemas.microsoft.com/office/drawing/2014/main" id="{54171E76-0D38-4320-B688-BF4746FB6387}"/>
              </a:ext>
            </a:extLst>
          </p:cNvPr>
          <p:cNvSpPr>
            <a:spLocks noChangeArrowheads="1"/>
          </p:cNvSpPr>
          <p:nvPr/>
        </p:nvSpPr>
        <p:spPr bwMode="auto">
          <a:xfrm>
            <a:off x="7439026" y="4101466"/>
            <a:ext cx="309996"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2</a:t>
            </a:r>
          </a:p>
        </p:txBody>
      </p:sp>
      <p:sp>
        <p:nvSpPr>
          <p:cNvPr id="28" name="Rectangle 23">
            <a:extLst>
              <a:ext uri="{FF2B5EF4-FFF2-40B4-BE49-F238E27FC236}">
                <a16:creationId xmlns:a16="http://schemas.microsoft.com/office/drawing/2014/main" id="{A93D8532-B3A2-4175-8259-C9DA1EAA07A2}"/>
              </a:ext>
            </a:extLst>
          </p:cNvPr>
          <p:cNvSpPr>
            <a:spLocks noChangeArrowheads="1"/>
          </p:cNvSpPr>
          <p:nvPr/>
        </p:nvSpPr>
        <p:spPr bwMode="auto">
          <a:xfrm>
            <a:off x="8113396" y="4101466"/>
            <a:ext cx="309996"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3</a:t>
            </a:r>
          </a:p>
        </p:txBody>
      </p:sp>
      <p:sp>
        <p:nvSpPr>
          <p:cNvPr id="29" name="Rectangle 24">
            <a:extLst>
              <a:ext uri="{FF2B5EF4-FFF2-40B4-BE49-F238E27FC236}">
                <a16:creationId xmlns:a16="http://schemas.microsoft.com/office/drawing/2014/main" id="{E5F9860A-9537-494E-9161-70843A3EAE82}"/>
              </a:ext>
            </a:extLst>
          </p:cNvPr>
          <p:cNvSpPr>
            <a:spLocks noChangeArrowheads="1"/>
          </p:cNvSpPr>
          <p:nvPr/>
        </p:nvSpPr>
        <p:spPr bwMode="auto">
          <a:xfrm>
            <a:off x="8902066" y="4101466"/>
            <a:ext cx="309996"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4</a:t>
            </a:r>
          </a:p>
        </p:txBody>
      </p:sp>
      <p:sp>
        <p:nvSpPr>
          <p:cNvPr id="30" name="Rectangle 25">
            <a:extLst>
              <a:ext uri="{FF2B5EF4-FFF2-40B4-BE49-F238E27FC236}">
                <a16:creationId xmlns:a16="http://schemas.microsoft.com/office/drawing/2014/main" id="{D2BD4108-82AD-4DD0-9F6F-312D3A30DBCF}"/>
              </a:ext>
            </a:extLst>
          </p:cNvPr>
          <p:cNvSpPr>
            <a:spLocks noChangeArrowheads="1"/>
          </p:cNvSpPr>
          <p:nvPr/>
        </p:nvSpPr>
        <p:spPr bwMode="auto">
          <a:xfrm>
            <a:off x="2872741" y="4082416"/>
            <a:ext cx="386940"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-4</a:t>
            </a:r>
          </a:p>
        </p:txBody>
      </p:sp>
      <p:sp>
        <p:nvSpPr>
          <p:cNvPr id="31" name="Rectangle 26">
            <a:extLst>
              <a:ext uri="{FF2B5EF4-FFF2-40B4-BE49-F238E27FC236}">
                <a16:creationId xmlns:a16="http://schemas.microsoft.com/office/drawing/2014/main" id="{9AD3BAD9-BA9F-4607-8C75-E4DB5F3B82CA}"/>
              </a:ext>
            </a:extLst>
          </p:cNvPr>
          <p:cNvSpPr>
            <a:spLocks noChangeArrowheads="1"/>
          </p:cNvSpPr>
          <p:nvPr/>
        </p:nvSpPr>
        <p:spPr bwMode="auto">
          <a:xfrm>
            <a:off x="9625966" y="4099561"/>
            <a:ext cx="309996"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5</a:t>
            </a:r>
          </a:p>
        </p:txBody>
      </p:sp>
      <p:sp>
        <p:nvSpPr>
          <p:cNvPr id="32" name="Rectangle 27">
            <a:extLst>
              <a:ext uri="{FF2B5EF4-FFF2-40B4-BE49-F238E27FC236}">
                <a16:creationId xmlns:a16="http://schemas.microsoft.com/office/drawing/2014/main" id="{A69FA6D5-B652-4A55-8F3F-2380BAD6C080}"/>
              </a:ext>
            </a:extLst>
          </p:cNvPr>
          <p:cNvSpPr>
            <a:spLocks noChangeArrowheads="1"/>
          </p:cNvSpPr>
          <p:nvPr/>
        </p:nvSpPr>
        <p:spPr bwMode="auto">
          <a:xfrm>
            <a:off x="2129791" y="4109086"/>
            <a:ext cx="386940"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-5</a:t>
            </a:r>
          </a:p>
        </p:txBody>
      </p:sp>
      <p:sp>
        <p:nvSpPr>
          <p:cNvPr id="33" name="Oval 29">
            <a:extLst>
              <a:ext uri="{FF2B5EF4-FFF2-40B4-BE49-F238E27FC236}">
                <a16:creationId xmlns:a16="http://schemas.microsoft.com/office/drawing/2014/main" id="{71C65FDA-017E-4284-91A2-A64284F8FE9F}"/>
              </a:ext>
            </a:extLst>
          </p:cNvPr>
          <p:cNvSpPr>
            <a:spLocks noChangeArrowheads="1"/>
          </p:cNvSpPr>
          <p:nvPr/>
        </p:nvSpPr>
        <p:spPr bwMode="auto">
          <a:xfrm>
            <a:off x="4968240" y="3943350"/>
            <a:ext cx="116206" cy="100966"/>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89999" tIns="46799" rIns="89999" bIns="46799" anchor="ctr"/>
          <a:lstStyle/>
          <a:p>
            <a:pPr defTabSz="1097280"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4" name="Line 32">
            <a:extLst>
              <a:ext uri="{FF2B5EF4-FFF2-40B4-BE49-F238E27FC236}">
                <a16:creationId xmlns:a16="http://schemas.microsoft.com/office/drawing/2014/main" id="{C02C7D2A-7CF9-4C1A-848F-BB56848CF072}"/>
              </a:ext>
            </a:extLst>
          </p:cNvPr>
          <p:cNvSpPr>
            <a:spLocks noChangeShapeType="1"/>
          </p:cNvSpPr>
          <p:nvPr/>
        </p:nvSpPr>
        <p:spPr bwMode="auto">
          <a:xfrm flipV="1">
            <a:off x="5038726" y="3406140"/>
            <a:ext cx="0" cy="508636"/>
          </a:xfrm>
          <a:prstGeom prst="line">
            <a:avLst/>
          </a:prstGeom>
          <a:noFill/>
          <a:ln w="9525">
            <a:solidFill>
              <a:srgbClr val="D60093"/>
            </a:solidFill>
            <a:round/>
            <a:headEnd/>
            <a:tailEnd type="triangle" w="med" len="me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35" name="Rectangle 33">
            <a:extLst>
              <a:ext uri="{FF2B5EF4-FFF2-40B4-BE49-F238E27FC236}">
                <a16:creationId xmlns:a16="http://schemas.microsoft.com/office/drawing/2014/main" id="{9E9BA352-C93A-479F-902C-CB047AE9DEBD}"/>
              </a:ext>
            </a:extLst>
          </p:cNvPr>
          <p:cNvSpPr>
            <a:spLocks noChangeArrowheads="1"/>
          </p:cNvSpPr>
          <p:nvPr/>
        </p:nvSpPr>
        <p:spPr bwMode="auto">
          <a:xfrm>
            <a:off x="4562476" y="2767966"/>
            <a:ext cx="967740" cy="590550"/>
          </a:xfrm>
          <a:prstGeom prst="rect">
            <a:avLst/>
          </a:prstGeom>
          <a:noFill/>
          <a:ln w="25400">
            <a:solidFill>
              <a:srgbClr val="D60093"/>
            </a:solidFill>
            <a:miter lim="800000"/>
            <a:headEnd/>
            <a:tailEnd/>
          </a:ln>
          <a:extLst>
            <a:ext uri="{909E8E84-426E-40DD-AFC4-6F175D3DCCD1}">
              <a14:hiddenFill xmlns:a14="http://schemas.microsoft.com/office/drawing/2010/main">
                <a:solidFill>
                  <a:srgbClr val="FFFFFF"/>
                </a:solidFill>
              </a14:hiddenFill>
            </a:ext>
          </a:extLst>
        </p:spPr>
        <p:txBody>
          <a:bodyPr wrap="none" lIns="89999" tIns="46799" rIns="89999" bIns="46799" anchor="ctr"/>
          <a:lstStyle/>
          <a:p>
            <a:pPr defTabSz="1097280" fontAlgn="base">
              <a:spcBef>
                <a:spcPct val="0"/>
              </a:spcBef>
              <a:spcAft>
                <a:spcPct val="0"/>
              </a:spcAft>
            </a:pPr>
            <a:endParaRPr lang="zh-CN" altLang="zh-CN">
              <a:solidFill>
                <a:srgbClr val="000000"/>
              </a:solidFill>
              <a:latin typeface="Arial" panose="020B0604020202020204" pitchFamily="34" charset="0"/>
              <a:ea typeface="宋体" panose="02010600030101010101" pitchFamily="2" charset="-122"/>
            </a:endParaRPr>
          </a:p>
        </p:txBody>
      </p:sp>
      <p:sp>
        <p:nvSpPr>
          <p:cNvPr id="36" name="Rectangle 34">
            <a:extLst>
              <a:ext uri="{FF2B5EF4-FFF2-40B4-BE49-F238E27FC236}">
                <a16:creationId xmlns:a16="http://schemas.microsoft.com/office/drawing/2014/main" id="{7A4C905D-2857-4221-963A-D56B40351906}"/>
              </a:ext>
            </a:extLst>
          </p:cNvPr>
          <p:cNvSpPr/>
          <p:nvPr/>
        </p:nvSpPr>
        <p:spPr>
          <a:xfrm>
            <a:off x="4419600" y="2750820"/>
            <a:ext cx="1161191" cy="586634"/>
          </a:xfrm>
          <a:prstGeom prst="rect">
            <a:avLst/>
          </a:prstGeom>
          <a:noFill/>
          <a:ln w="9525">
            <a:noFill/>
          </a:ln>
        </p:spPr>
        <p:txBody>
          <a:bodyPr wrap="none" lIns="89999" tIns="46799" rIns="89999" bIns="46799">
            <a:spAutoFit/>
          </a:bodyPr>
          <a:lstStyle/>
          <a:p>
            <a:pPr defTabSz="1097280">
              <a:spcBef>
                <a:spcPct val="0"/>
              </a:spcBef>
              <a:spcAft>
                <a:spcPct val="0"/>
              </a:spcAft>
            </a:pPr>
            <a:r>
              <a:rPr lang="zh-CN" altLang="en-US" sz="3198" noProof="1">
                <a:solidFill>
                  <a:srgbClr val="333399"/>
                </a:solidFill>
                <a:latin typeface="Arial" panose="020B0604020202020204" pitchFamily="34" charset="0"/>
                <a:ea typeface="宋体"/>
              </a:rPr>
              <a:t>－</a:t>
            </a:r>
            <a:r>
              <a:rPr lang="en-US" altLang="zh-CN" sz="3198" noProof="1">
                <a:solidFill>
                  <a:srgbClr val="333399"/>
                </a:solidFill>
                <a:latin typeface="Arial" panose="020B0604020202020204" pitchFamily="34" charset="0"/>
                <a:ea typeface="宋体"/>
              </a:rPr>
              <a:t>1.5</a:t>
            </a:r>
            <a:endParaRPr lang="en-US" altLang="zh-CN" sz="3198" noProof="1">
              <a:solidFill>
                <a:srgbClr val="333399"/>
              </a:solidFill>
              <a:latin typeface="Arial" panose="020B0604020202020204" pitchFamily="34" charset="0"/>
              <a:ea typeface="楷体_GB2312" pitchFamily="49" charset="-122"/>
            </a:endParaRPr>
          </a:p>
        </p:txBody>
      </p:sp>
      <p:sp>
        <p:nvSpPr>
          <p:cNvPr id="37" name="AutoShape 35">
            <a:extLst>
              <a:ext uri="{FF2B5EF4-FFF2-40B4-BE49-F238E27FC236}">
                <a16:creationId xmlns:a16="http://schemas.microsoft.com/office/drawing/2014/main" id="{9297517B-61AD-481A-896B-738D157FCCB1}"/>
              </a:ext>
            </a:extLst>
          </p:cNvPr>
          <p:cNvSpPr>
            <a:spLocks noChangeArrowheads="1"/>
          </p:cNvSpPr>
          <p:nvPr/>
        </p:nvSpPr>
        <p:spPr bwMode="auto">
          <a:xfrm flipH="1" flipV="1">
            <a:off x="5063490" y="3585211"/>
            <a:ext cx="1057276" cy="156210"/>
          </a:xfrm>
          <a:prstGeom prst="notchedRightArrow">
            <a:avLst>
              <a:gd name="adj1" fmla="val 50000"/>
              <a:gd name="adj2" fmla="val 169176"/>
            </a:avLst>
          </a:prstGeom>
          <a:solidFill>
            <a:srgbClr val="FF99CC"/>
          </a:solidFill>
          <a:ln w="9525">
            <a:solidFill>
              <a:schemeClr val="tx1"/>
            </a:solidFill>
            <a:miter lim="800000"/>
            <a:headEnd/>
            <a:tailEnd/>
          </a:ln>
        </p:spPr>
        <p:txBody>
          <a:bodyPr wrap="none" lIns="89999" tIns="46799" rIns="89999" bIns="46799" anchor="ctr"/>
          <a:lstStyle/>
          <a:p>
            <a:pPr defTabSz="1097280"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8" name="Oval 36">
            <a:extLst>
              <a:ext uri="{FF2B5EF4-FFF2-40B4-BE49-F238E27FC236}">
                <a16:creationId xmlns:a16="http://schemas.microsoft.com/office/drawing/2014/main" id="{5D58394C-4193-4D37-88C0-8D09EDA6C305}"/>
              </a:ext>
            </a:extLst>
          </p:cNvPr>
          <p:cNvSpPr>
            <a:spLocks noChangeArrowheads="1"/>
          </p:cNvSpPr>
          <p:nvPr/>
        </p:nvSpPr>
        <p:spPr bwMode="auto">
          <a:xfrm>
            <a:off x="6099810" y="3941446"/>
            <a:ext cx="116206" cy="102870"/>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89999" tIns="46799" rIns="89999" bIns="46799" anchor="ctr"/>
          <a:lstStyle/>
          <a:p>
            <a:pPr defTabSz="1097280"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824865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right)">
                                      <p:cBhvr>
                                        <p:cTn id="14" dur="500"/>
                                        <p:tgtEl>
                                          <p:spTgt spid="3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500" fill="hold"/>
                                        <p:tgtEl>
                                          <p:spTgt spid="33"/>
                                        </p:tgtEl>
                                        <p:attrNameLst>
                                          <p:attrName>ppt_w</p:attrName>
                                        </p:attrNameLst>
                                      </p:cBhvr>
                                      <p:tavLst>
                                        <p:tav tm="0">
                                          <p:val>
                                            <p:fltVal val="0"/>
                                          </p:val>
                                        </p:tav>
                                        <p:tav tm="100000">
                                          <p:val>
                                            <p:strVal val="#ppt_w"/>
                                          </p:val>
                                        </p:tav>
                                      </p:tavLst>
                                    </p:anim>
                                    <p:anim calcmode="lin" valueType="num">
                                      <p:cBhvr>
                                        <p:cTn id="20" dur="500" fill="hold"/>
                                        <p:tgtEl>
                                          <p:spTgt spid="33"/>
                                        </p:tgtEl>
                                        <p:attrNameLst>
                                          <p:attrName>ppt_h</p:attrName>
                                        </p:attrNameLst>
                                      </p:cBhvr>
                                      <p:tavLst>
                                        <p:tav tm="0">
                                          <p:val>
                                            <p:fltVal val="0"/>
                                          </p:val>
                                        </p:tav>
                                        <p:tav tm="100000">
                                          <p:val>
                                            <p:strVal val="#ppt_h"/>
                                          </p:val>
                                        </p:tav>
                                      </p:tavLst>
                                    </p:anim>
                                    <p:animEffect transition="in" filter="fad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down)">
                                      <p:cBhvr>
                                        <p:cTn id="26" dur="500"/>
                                        <p:tgtEl>
                                          <p:spTgt spid="3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down)">
                                      <p:cBhvr>
                                        <p:cTn id="29" dur="5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p:cTn id="34" dur="500" fill="hold"/>
                                        <p:tgtEl>
                                          <p:spTgt spid="36"/>
                                        </p:tgtEl>
                                        <p:attrNameLst>
                                          <p:attrName>ppt_w</p:attrName>
                                        </p:attrNameLst>
                                      </p:cBhvr>
                                      <p:tavLst>
                                        <p:tav tm="0">
                                          <p:val>
                                            <p:fltVal val="0"/>
                                          </p:val>
                                        </p:tav>
                                        <p:tav tm="100000">
                                          <p:val>
                                            <p:strVal val="#ppt_w"/>
                                          </p:val>
                                        </p:tav>
                                      </p:tavLst>
                                    </p:anim>
                                    <p:anim calcmode="lin" valueType="num">
                                      <p:cBhvr>
                                        <p:cTn id="35" dur="500" fill="hold"/>
                                        <p:tgtEl>
                                          <p:spTgt spid="36"/>
                                        </p:tgtEl>
                                        <p:attrNameLst>
                                          <p:attrName>ppt_h</p:attrName>
                                        </p:attrNameLst>
                                      </p:cBhvr>
                                      <p:tavLst>
                                        <p:tav tm="0">
                                          <p:val>
                                            <p:fltVal val="0"/>
                                          </p:val>
                                        </p:tav>
                                        <p:tav tm="100000">
                                          <p:val>
                                            <p:strVal val="#ppt_h"/>
                                          </p:val>
                                        </p:tav>
                                      </p:tavLst>
                                    </p:anim>
                                    <p:animEffect transition="in" filter="fade">
                                      <p:cBhvr>
                                        <p:cTn id="3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5" grpId="0" bldLvl="0" animBg="1"/>
      <p:bldP spid="36" grpId="0"/>
      <p:bldP spid="37" grpId="0" bldLvl="0" animBg="1"/>
      <p:bldP spid="38"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F:\临时\探索研究.png探索研究"/>
          <p:cNvPicPr>
            <a:picLocks noChangeAspect="1"/>
          </p:cNvPicPr>
          <p:nvPr/>
        </p:nvPicPr>
        <p:blipFill>
          <a:blip r:embed="rId3"/>
          <a:stretch>
            <a:fillRect/>
          </a:stretch>
        </p:blipFill>
        <p:spPr>
          <a:xfrm>
            <a:off x="238452" y="257017"/>
            <a:ext cx="919480" cy="689610"/>
          </a:xfrm>
          <a:prstGeom prst="rect">
            <a:avLst/>
          </a:prstGeom>
        </p:spPr>
      </p:pic>
      <p:sp>
        <p:nvSpPr>
          <p:cNvPr id="7" name="文本框 6"/>
          <p:cNvSpPr txBox="1"/>
          <p:nvPr/>
        </p:nvSpPr>
        <p:spPr>
          <a:xfrm>
            <a:off x="1151581" y="324824"/>
            <a:ext cx="3255319" cy="600164"/>
          </a:xfrm>
          <a:prstGeom prst="rect">
            <a:avLst/>
          </a:prstGeom>
          <a:noFill/>
        </p:spPr>
        <p:txBody>
          <a:bodyPr wrap="square" rtlCol="0">
            <a:spAutoFit/>
          </a:bodyPr>
          <a:lstStyle>
            <a:defPPr>
              <a:defRPr lang="en-US"/>
            </a:defPPr>
            <a:lvl1pPr marL="0" algn="l" defTabSz="457200" rtl="0" eaLnBrk="1" latinLnBrk="0" hangingPunct="1">
              <a:defRPr sz="6500" b="1" kern="1200">
                <a:solidFill>
                  <a:schemeClr val="tx1"/>
                </a:solidFill>
                <a:latin typeface="思源黑体 CN Bold" panose="020B0800000000000000" charset="-122"/>
                <a:ea typeface="思源黑体 CN Bold" panose="020B0800000000000000" charset="-122"/>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r>
              <a:rPr lang="zh-CN" altLang="en-US" sz="3300" dirty="0">
                <a:solidFill>
                  <a:prstClr val="black"/>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数轴与负数</a:t>
            </a:r>
          </a:p>
        </p:txBody>
      </p:sp>
      <p:grpSp>
        <p:nvGrpSpPr>
          <p:cNvPr id="39" name="Group 4">
            <a:extLst>
              <a:ext uri="{FF2B5EF4-FFF2-40B4-BE49-F238E27FC236}">
                <a16:creationId xmlns:a16="http://schemas.microsoft.com/office/drawing/2014/main" id="{9D1FB4A4-052C-4E7A-85E1-B32ED461F013}"/>
              </a:ext>
            </a:extLst>
          </p:cNvPr>
          <p:cNvGrpSpPr>
            <a:grpSpLocks/>
          </p:cNvGrpSpPr>
          <p:nvPr/>
        </p:nvGrpSpPr>
        <p:grpSpPr bwMode="auto">
          <a:xfrm>
            <a:off x="2120266" y="4989196"/>
            <a:ext cx="8067674" cy="156210"/>
            <a:chOff x="793" y="2432"/>
            <a:chExt cx="4445" cy="91"/>
          </a:xfrm>
        </p:grpSpPr>
        <p:sp>
          <p:nvSpPr>
            <p:cNvPr id="40" name="Line 5">
              <a:extLst>
                <a:ext uri="{FF2B5EF4-FFF2-40B4-BE49-F238E27FC236}">
                  <a16:creationId xmlns:a16="http://schemas.microsoft.com/office/drawing/2014/main" id="{DDC331C8-579F-4886-8330-A79327071C75}"/>
                </a:ext>
              </a:extLst>
            </p:cNvPr>
            <p:cNvSpPr>
              <a:spLocks noChangeShapeType="1"/>
            </p:cNvSpPr>
            <p:nvPr/>
          </p:nvSpPr>
          <p:spPr bwMode="auto">
            <a:xfrm>
              <a:off x="793" y="2523"/>
              <a:ext cx="4445" cy="0"/>
            </a:xfrm>
            <a:prstGeom prst="line">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41" name="Line 6">
              <a:extLst>
                <a:ext uri="{FF2B5EF4-FFF2-40B4-BE49-F238E27FC236}">
                  <a16:creationId xmlns:a16="http://schemas.microsoft.com/office/drawing/2014/main" id="{9A879E01-22F5-4827-8C33-0ADE54F4ECF4}"/>
                </a:ext>
              </a:extLst>
            </p:cNvPr>
            <p:cNvSpPr>
              <a:spLocks noChangeShapeType="1"/>
            </p:cNvSpPr>
            <p:nvPr/>
          </p:nvSpPr>
          <p:spPr bwMode="auto">
            <a:xfrm flipV="1">
              <a:off x="974"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42" name="Line 7">
              <a:extLst>
                <a:ext uri="{FF2B5EF4-FFF2-40B4-BE49-F238E27FC236}">
                  <a16:creationId xmlns:a16="http://schemas.microsoft.com/office/drawing/2014/main" id="{135299D7-4F05-44D8-9443-029748CD8B3C}"/>
                </a:ext>
              </a:extLst>
            </p:cNvPr>
            <p:cNvSpPr>
              <a:spLocks noChangeShapeType="1"/>
            </p:cNvSpPr>
            <p:nvPr/>
          </p:nvSpPr>
          <p:spPr bwMode="auto">
            <a:xfrm flipV="1">
              <a:off x="1383"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43" name="Line 8">
              <a:extLst>
                <a:ext uri="{FF2B5EF4-FFF2-40B4-BE49-F238E27FC236}">
                  <a16:creationId xmlns:a16="http://schemas.microsoft.com/office/drawing/2014/main" id="{018E3EA6-1B82-4A13-80A6-E34E702D6368}"/>
                </a:ext>
              </a:extLst>
            </p:cNvPr>
            <p:cNvSpPr>
              <a:spLocks noChangeShapeType="1"/>
            </p:cNvSpPr>
            <p:nvPr/>
          </p:nvSpPr>
          <p:spPr bwMode="auto">
            <a:xfrm flipV="1">
              <a:off x="1790"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44" name="Line 9">
              <a:extLst>
                <a:ext uri="{FF2B5EF4-FFF2-40B4-BE49-F238E27FC236}">
                  <a16:creationId xmlns:a16="http://schemas.microsoft.com/office/drawing/2014/main" id="{62958AF6-9733-4768-A377-F681E4C06B8F}"/>
                </a:ext>
              </a:extLst>
            </p:cNvPr>
            <p:cNvSpPr>
              <a:spLocks noChangeShapeType="1"/>
            </p:cNvSpPr>
            <p:nvPr/>
          </p:nvSpPr>
          <p:spPr bwMode="auto">
            <a:xfrm flipV="1">
              <a:off x="2199"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45" name="Line 10">
              <a:extLst>
                <a:ext uri="{FF2B5EF4-FFF2-40B4-BE49-F238E27FC236}">
                  <a16:creationId xmlns:a16="http://schemas.microsoft.com/office/drawing/2014/main" id="{34709906-C817-4F0B-A338-04FDC433CE52}"/>
                </a:ext>
              </a:extLst>
            </p:cNvPr>
            <p:cNvSpPr>
              <a:spLocks noChangeShapeType="1"/>
            </p:cNvSpPr>
            <p:nvPr/>
          </p:nvSpPr>
          <p:spPr bwMode="auto">
            <a:xfrm flipV="1">
              <a:off x="2607"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46" name="Line 11">
              <a:extLst>
                <a:ext uri="{FF2B5EF4-FFF2-40B4-BE49-F238E27FC236}">
                  <a16:creationId xmlns:a16="http://schemas.microsoft.com/office/drawing/2014/main" id="{DC182FBA-64DD-44C0-9632-ADE64EDEF7D3}"/>
                </a:ext>
              </a:extLst>
            </p:cNvPr>
            <p:cNvSpPr>
              <a:spLocks noChangeShapeType="1"/>
            </p:cNvSpPr>
            <p:nvPr/>
          </p:nvSpPr>
          <p:spPr bwMode="auto">
            <a:xfrm flipV="1">
              <a:off x="3016"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47" name="Line 12">
              <a:extLst>
                <a:ext uri="{FF2B5EF4-FFF2-40B4-BE49-F238E27FC236}">
                  <a16:creationId xmlns:a16="http://schemas.microsoft.com/office/drawing/2014/main" id="{5030C131-CD01-45D2-ACDB-E9B433F3A955}"/>
                </a:ext>
              </a:extLst>
            </p:cNvPr>
            <p:cNvSpPr>
              <a:spLocks noChangeShapeType="1"/>
            </p:cNvSpPr>
            <p:nvPr/>
          </p:nvSpPr>
          <p:spPr bwMode="auto">
            <a:xfrm flipV="1">
              <a:off x="3423"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48" name="Line 13">
              <a:extLst>
                <a:ext uri="{FF2B5EF4-FFF2-40B4-BE49-F238E27FC236}">
                  <a16:creationId xmlns:a16="http://schemas.microsoft.com/office/drawing/2014/main" id="{B86B36AA-D176-401B-9BC9-8A432EE660CD}"/>
                </a:ext>
              </a:extLst>
            </p:cNvPr>
            <p:cNvSpPr>
              <a:spLocks noChangeShapeType="1"/>
            </p:cNvSpPr>
            <p:nvPr/>
          </p:nvSpPr>
          <p:spPr bwMode="auto">
            <a:xfrm flipV="1">
              <a:off x="3832"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49" name="Line 14">
              <a:extLst>
                <a:ext uri="{FF2B5EF4-FFF2-40B4-BE49-F238E27FC236}">
                  <a16:creationId xmlns:a16="http://schemas.microsoft.com/office/drawing/2014/main" id="{290411AD-BCCC-4901-AC51-0173C9CFBEDB}"/>
                </a:ext>
              </a:extLst>
            </p:cNvPr>
            <p:cNvSpPr>
              <a:spLocks noChangeShapeType="1"/>
            </p:cNvSpPr>
            <p:nvPr/>
          </p:nvSpPr>
          <p:spPr bwMode="auto">
            <a:xfrm flipV="1">
              <a:off x="4240"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50" name="Line 15">
              <a:extLst>
                <a:ext uri="{FF2B5EF4-FFF2-40B4-BE49-F238E27FC236}">
                  <a16:creationId xmlns:a16="http://schemas.microsoft.com/office/drawing/2014/main" id="{3867D9BE-B453-4331-9C30-837049D03DF2}"/>
                </a:ext>
              </a:extLst>
            </p:cNvPr>
            <p:cNvSpPr>
              <a:spLocks noChangeShapeType="1"/>
            </p:cNvSpPr>
            <p:nvPr/>
          </p:nvSpPr>
          <p:spPr bwMode="auto">
            <a:xfrm flipV="1">
              <a:off x="4647"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51" name="Line 16">
              <a:extLst>
                <a:ext uri="{FF2B5EF4-FFF2-40B4-BE49-F238E27FC236}">
                  <a16:creationId xmlns:a16="http://schemas.microsoft.com/office/drawing/2014/main" id="{1A173736-7571-4448-B15B-9096F369EB11}"/>
                </a:ext>
              </a:extLst>
            </p:cNvPr>
            <p:cNvSpPr>
              <a:spLocks noChangeShapeType="1"/>
            </p:cNvSpPr>
            <p:nvPr/>
          </p:nvSpPr>
          <p:spPr bwMode="auto">
            <a:xfrm flipV="1">
              <a:off x="5056"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grpSp>
      <p:sp>
        <p:nvSpPr>
          <p:cNvPr id="52" name="Rectangle 17">
            <a:extLst>
              <a:ext uri="{FF2B5EF4-FFF2-40B4-BE49-F238E27FC236}">
                <a16:creationId xmlns:a16="http://schemas.microsoft.com/office/drawing/2014/main" id="{1B557D17-3A2B-4DE6-8A47-C376B2ADC233}"/>
              </a:ext>
            </a:extLst>
          </p:cNvPr>
          <p:cNvSpPr>
            <a:spLocks noChangeArrowheads="1"/>
          </p:cNvSpPr>
          <p:nvPr/>
        </p:nvSpPr>
        <p:spPr bwMode="auto">
          <a:xfrm>
            <a:off x="3625216" y="5244466"/>
            <a:ext cx="386940"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-6</a:t>
            </a:r>
          </a:p>
        </p:txBody>
      </p:sp>
      <p:sp>
        <p:nvSpPr>
          <p:cNvPr id="53" name="Rectangle 18">
            <a:extLst>
              <a:ext uri="{FF2B5EF4-FFF2-40B4-BE49-F238E27FC236}">
                <a16:creationId xmlns:a16="http://schemas.microsoft.com/office/drawing/2014/main" id="{01AE30B3-4527-4CCF-8FB9-2B34CCB22A01}"/>
              </a:ext>
            </a:extLst>
          </p:cNvPr>
          <p:cNvSpPr>
            <a:spLocks noChangeArrowheads="1"/>
          </p:cNvSpPr>
          <p:nvPr/>
        </p:nvSpPr>
        <p:spPr bwMode="auto">
          <a:xfrm>
            <a:off x="4368166" y="5242561"/>
            <a:ext cx="386940"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-5</a:t>
            </a:r>
          </a:p>
        </p:txBody>
      </p:sp>
      <p:sp>
        <p:nvSpPr>
          <p:cNvPr id="54" name="Rectangle 19">
            <a:extLst>
              <a:ext uri="{FF2B5EF4-FFF2-40B4-BE49-F238E27FC236}">
                <a16:creationId xmlns:a16="http://schemas.microsoft.com/office/drawing/2014/main" id="{911B9BFE-6952-4FE5-AAE2-B45A894FE08C}"/>
              </a:ext>
            </a:extLst>
          </p:cNvPr>
          <p:cNvSpPr>
            <a:spLocks noChangeArrowheads="1"/>
          </p:cNvSpPr>
          <p:nvPr/>
        </p:nvSpPr>
        <p:spPr bwMode="auto">
          <a:xfrm>
            <a:off x="5086351" y="5242561"/>
            <a:ext cx="386940"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-4</a:t>
            </a:r>
          </a:p>
        </p:txBody>
      </p:sp>
      <p:sp>
        <p:nvSpPr>
          <p:cNvPr id="55" name="Rectangle 20">
            <a:extLst>
              <a:ext uri="{FF2B5EF4-FFF2-40B4-BE49-F238E27FC236}">
                <a16:creationId xmlns:a16="http://schemas.microsoft.com/office/drawing/2014/main" id="{85711834-52FE-4A77-BC7C-02CDA04C7878}"/>
              </a:ext>
            </a:extLst>
          </p:cNvPr>
          <p:cNvSpPr>
            <a:spLocks noChangeArrowheads="1"/>
          </p:cNvSpPr>
          <p:nvPr/>
        </p:nvSpPr>
        <p:spPr bwMode="auto">
          <a:xfrm>
            <a:off x="5855971" y="5231131"/>
            <a:ext cx="386940"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-3</a:t>
            </a:r>
          </a:p>
        </p:txBody>
      </p:sp>
      <p:sp>
        <p:nvSpPr>
          <p:cNvPr id="56" name="Rectangle 21">
            <a:extLst>
              <a:ext uri="{FF2B5EF4-FFF2-40B4-BE49-F238E27FC236}">
                <a16:creationId xmlns:a16="http://schemas.microsoft.com/office/drawing/2014/main" id="{80115CF4-E25B-41C9-B243-ABF4670B3FB8}"/>
              </a:ext>
            </a:extLst>
          </p:cNvPr>
          <p:cNvSpPr>
            <a:spLocks noChangeArrowheads="1"/>
          </p:cNvSpPr>
          <p:nvPr/>
        </p:nvSpPr>
        <p:spPr bwMode="auto">
          <a:xfrm>
            <a:off x="6577966" y="5231131"/>
            <a:ext cx="386940"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-2</a:t>
            </a:r>
          </a:p>
        </p:txBody>
      </p:sp>
      <p:sp>
        <p:nvSpPr>
          <p:cNvPr id="57" name="Rectangle 22">
            <a:extLst>
              <a:ext uri="{FF2B5EF4-FFF2-40B4-BE49-F238E27FC236}">
                <a16:creationId xmlns:a16="http://schemas.microsoft.com/office/drawing/2014/main" id="{1E119ABB-0663-402D-8584-A6A350631322}"/>
              </a:ext>
            </a:extLst>
          </p:cNvPr>
          <p:cNvSpPr>
            <a:spLocks noChangeArrowheads="1"/>
          </p:cNvSpPr>
          <p:nvPr/>
        </p:nvSpPr>
        <p:spPr bwMode="auto">
          <a:xfrm>
            <a:off x="7368541" y="5244466"/>
            <a:ext cx="386940"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-1</a:t>
            </a:r>
          </a:p>
        </p:txBody>
      </p:sp>
      <p:sp>
        <p:nvSpPr>
          <p:cNvPr id="58" name="Rectangle 23">
            <a:extLst>
              <a:ext uri="{FF2B5EF4-FFF2-40B4-BE49-F238E27FC236}">
                <a16:creationId xmlns:a16="http://schemas.microsoft.com/office/drawing/2014/main" id="{D997E749-3579-41F7-9A2D-400E6E58D395}"/>
              </a:ext>
            </a:extLst>
          </p:cNvPr>
          <p:cNvSpPr>
            <a:spLocks noChangeArrowheads="1"/>
          </p:cNvSpPr>
          <p:nvPr/>
        </p:nvSpPr>
        <p:spPr bwMode="auto">
          <a:xfrm>
            <a:off x="8132446" y="5255896"/>
            <a:ext cx="309996"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0</a:t>
            </a:r>
          </a:p>
        </p:txBody>
      </p:sp>
      <p:sp>
        <p:nvSpPr>
          <p:cNvPr id="59" name="Rectangle 24">
            <a:extLst>
              <a:ext uri="{FF2B5EF4-FFF2-40B4-BE49-F238E27FC236}">
                <a16:creationId xmlns:a16="http://schemas.microsoft.com/office/drawing/2014/main" id="{B3B6081E-87E6-4E16-997B-B849F1EB4D8A}"/>
              </a:ext>
            </a:extLst>
          </p:cNvPr>
          <p:cNvSpPr>
            <a:spLocks noChangeArrowheads="1"/>
          </p:cNvSpPr>
          <p:nvPr/>
        </p:nvSpPr>
        <p:spPr bwMode="auto">
          <a:xfrm>
            <a:off x="8921116" y="5255896"/>
            <a:ext cx="309996"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1</a:t>
            </a:r>
          </a:p>
        </p:txBody>
      </p:sp>
      <p:sp>
        <p:nvSpPr>
          <p:cNvPr id="60" name="Rectangle 25">
            <a:extLst>
              <a:ext uri="{FF2B5EF4-FFF2-40B4-BE49-F238E27FC236}">
                <a16:creationId xmlns:a16="http://schemas.microsoft.com/office/drawing/2014/main" id="{0B61A670-10A0-4FF1-AEDD-C70267DCB46A}"/>
              </a:ext>
            </a:extLst>
          </p:cNvPr>
          <p:cNvSpPr>
            <a:spLocks noChangeArrowheads="1"/>
          </p:cNvSpPr>
          <p:nvPr/>
        </p:nvSpPr>
        <p:spPr bwMode="auto">
          <a:xfrm>
            <a:off x="2878456" y="5225416"/>
            <a:ext cx="386940"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-7</a:t>
            </a:r>
          </a:p>
        </p:txBody>
      </p:sp>
      <p:sp>
        <p:nvSpPr>
          <p:cNvPr id="61" name="Rectangle 26">
            <a:extLst>
              <a:ext uri="{FF2B5EF4-FFF2-40B4-BE49-F238E27FC236}">
                <a16:creationId xmlns:a16="http://schemas.microsoft.com/office/drawing/2014/main" id="{06ADFB8F-173F-44C5-848F-AC53FEB33025}"/>
              </a:ext>
            </a:extLst>
          </p:cNvPr>
          <p:cNvSpPr>
            <a:spLocks noChangeArrowheads="1"/>
          </p:cNvSpPr>
          <p:nvPr/>
        </p:nvSpPr>
        <p:spPr bwMode="auto">
          <a:xfrm>
            <a:off x="9645016" y="5253991"/>
            <a:ext cx="309996"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2</a:t>
            </a:r>
          </a:p>
        </p:txBody>
      </p:sp>
      <p:sp>
        <p:nvSpPr>
          <p:cNvPr id="62" name="Rectangle 27">
            <a:extLst>
              <a:ext uri="{FF2B5EF4-FFF2-40B4-BE49-F238E27FC236}">
                <a16:creationId xmlns:a16="http://schemas.microsoft.com/office/drawing/2014/main" id="{9382BC8C-DD20-487B-8330-E934970A53F3}"/>
              </a:ext>
            </a:extLst>
          </p:cNvPr>
          <p:cNvSpPr>
            <a:spLocks noChangeArrowheads="1"/>
          </p:cNvSpPr>
          <p:nvPr/>
        </p:nvSpPr>
        <p:spPr bwMode="auto">
          <a:xfrm>
            <a:off x="2135506" y="5223511"/>
            <a:ext cx="386940"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-8</a:t>
            </a:r>
          </a:p>
        </p:txBody>
      </p:sp>
      <p:sp>
        <p:nvSpPr>
          <p:cNvPr id="63" name="AutoShape 29">
            <a:extLst>
              <a:ext uri="{FF2B5EF4-FFF2-40B4-BE49-F238E27FC236}">
                <a16:creationId xmlns:a16="http://schemas.microsoft.com/office/drawing/2014/main" id="{5D96B389-CEA6-4ECD-92C5-7A0D1622A489}"/>
              </a:ext>
            </a:extLst>
          </p:cNvPr>
          <p:cNvSpPr>
            <a:spLocks noChangeArrowheads="1"/>
          </p:cNvSpPr>
          <p:nvPr/>
        </p:nvSpPr>
        <p:spPr bwMode="auto">
          <a:xfrm flipV="1">
            <a:off x="5756911" y="4554856"/>
            <a:ext cx="3006090" cy="213360"/>
          </a:xfrm>
          <a:prstGeom prst="notchedRightArrow">
            <a:avLst>
              <a:gd name="adj1" fmla="val 50000"/>
              <a:gd name="adj2" fmla="val 352167"/>
            </a:avLst>
          </a:prstGeom>
          <a:solidFill>
            <a:srgbClr val="FF99CC"/>
          </a:solidFill>
          <a:ln w="9525">
            <a:solidFill>
              <a:schemeClr val="tx1"/>
            </a:solidFill>
            <a:miter lim="800000"/>
            <a:headEnd/>
            <a:tailEnd/>
          </a:ln>
        </p:spPr>
        <p:txBody>
          <a:bodyPr rot="10800000" wrap="none" lIns="89999" tIns="46799" rIns="89999" bIns="46799" anchor="ctr"/>
          <a:lstStyle/>
          <a:p>
            <a:pPr defTabSz="1097280" fontAlgn="base">
              <a:spcBef>
                <a:spcPct val="0"/>
              </a:spcBef>
              <a:spcAft>
                <a:spcPct val="0"/>
              </a:spcAft>
            </a:pPr>
            <a:endParaRPr lang="zh-CN" altLang="zh-CN">
              <a:solidFill>
                <a:srgbClr val="000000"/>
              </a:solidFill>
              <a:latin typeface="Arial" panose="020B0604020202020204" pitchFamily="34" charset="0"/>
              <a:ea typeface="宋体" panose="02010600030101010101" pitchFamily="2" charset="-122"/>
            </a:endParaRPr>
          </a:p>
        </p:txBody>
      </p:sp>
      <p:sp>
        <p:nvSpPr>
          <p:cNvPr id="64" name="Text Box 30">
            <a:extLst>
              <a:ext uri="{FF2B5EF4-FFF2-40B4-BE49-F238E27FC236}">
                <a16:creationId xmlns:a16="http://schemas.microsoft.com/office/drawing/2014/main" id="{000BF703-7477-4623-8BAA-E76679A07FF0}"/>
              </a:ext>
            </a:extLst>
          </p:cNvPr>
          <p:cNvSpPr txBox="1">
            <a:spLocks noChangeArrowheads="1"/>
          </p:cNvSpPr>
          <p:nvPr/>
        </p:nvSpPr>
        <p:spPr bwMode="auto">
          <a:xfrm>
            <a:off x="9117331" y="4112896"/>
            <a:ext cx="412588"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0"/>
              </a:spcBef>
              <a:spcAft>
                <a:spcPct val="0"/>
              </a:spcAft>
            </a:pPr>
            <a:r>
              <a:rPr lang="zh-CN" altLang="en-US">
                <a:solidFill>
                  <a:srgbClr val="CC00FF"/>
                </a:solidFill>
                <a:latin typeface="Arial" panose="020B0604020202020204" pitchFamily="34" charset="0"/>
                <a:ea typeface="宋体" panose="02010600030101010101" pitchFamily="2" charset="-122"/>
              </a:rPr>
              <a:t>大</a:t>
            </a:r>
          </a:p>
        </p:txBody>
      </p:sp>
      <p:sp>
        <p:nvSpPr>
          <p:cNvPr id="65" name="Oval 32">
            <a:extLst>
              <a:ext uri="{FF2B5EF4-FFF2-40B4-BE49-F238E27FC236}">
                <a16:creationId xmlns:a16="http://schemas.microsoft.com/office/drawing/2014/main" id="{3FEB6930-B1A2-488B-A2E1-FC920F832D31}"/>
              </a:ext>
            </a:extLst>
          </p:cNvPr>
          <p:cNvSpPr>
            <a:spLocks noChangeArrowheads="1"/>
          </p:cNvSpPr>
          <p:nvPr/>
        </p:nvSpPr>
        <p:spPr bwMode="auto">
          <a:xfrm>
            <a:off x="8322946" y="5101591"/>
            <a:ext cx="116204" cy="102870"/>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89999" tIns="46799" rIns="89999" bIns="46799" anchor="ctr"/>
          <a:lstStyle/>
          <a:p>
            <a:pPr defTabSz="1097280"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66" name="AutoShape 38">
            <a:extLst>
              <a:ext uri="{FF2B5EF4-FFF2-40B4-BE49-F238E27FC236}">
                <a16:creationId xmlns:a16="http://schemas.microsoft.com/office/drawing/2014/main" id="{0D62F5DC-7C68-4E97-9BA4-883A2CF070A3}"/>
              </a:ext>
            </a:extLst>
          </p:cNvPr>
          <p:cNvSpPr/>
          <p:nvPr/>
        </p:nvSpPr>
        <p:spPr>
          <a:xfrm>
            <a:off x="5036821" y="1061086"/>
            <a:ext cx="3760470" cy="2146934"/>
          </a:xfrm>
          <a:prstGeom prst="wedgeRoundRectCallout">
            <a:avLst>
              <a:gd name="adj1" fmla="val 57940"/>
              <a:gd name="adj2" fmla="val -7796"/>
              <a:gd name="adj3" fmla="val 16667"/>
            </a:avLst>
          </a:prstGeom>
          <a:solidFill>
            <a:srgbClr val="FFFFCC"/>
          </a:solidFill>
          <a:ln w="9525" cap="flat" cmpd="sng">
            <a:solidFill>
              <a:schemeClr val="tx1"/>
            </a:solidFill>
            <a:prstDash val="solid"/>
            <a:miter/>
            <a:headEnd type="none" w="med" len="med"/>
            <a:tailEnd type="none" w="med" len="med"/>
          </a:ln>
        </p:spPr>
        <p:txBody>
          <a:bodyPr lIns="89999" tIns="46799" rIns="89999" bIns="46799" anchor="ctr"/>
          <a:lstStyle/>
          <a:p>
            <a:pPr defTabSz="1097280">
              <a:spcBef>
                <a:spcPct val="0"/>
              </a:spcBef>
              <a:spcAft>
                <a:spcPct val="0"/>
              </a:spcAft>
            </a:pPr>
            <a:r>
              <a:rPr lang="zh-CN" altLang="en-US" sz="3198" noProof="1">
                <a:solidFill>
                  <a:srgbClr val="000000"/>
                </a:solidFill>
                <a:latin typeface="Arial" panose="020B0604020202020204" pitchFamily="34" charset="0"/>
                <a:ea typeface="宋体"/>
              </a:rPr>
              <a:t>在数轴上</a:t>
            </a:r>
            <a:r>
              <a:rPr lang="en-US" altLang="zh-CN" sz="3198" noProof="1">
                <a:solidFill>
                  <a:srgbClr val="000000"/>
                </a:solidFill>
                <a:latin typeface="Arial" panose="020B0604020202020204" pitchFamily="34" charset="0"/>
                <a:ea typeface="宋体"/>
              </a:rPr>
              <a:t>,</a:t>
            </a:r>
            <a:r>
              <a:rPr lang="zh-CN" altLang="en-US" sz="3198" noProof="1">
                <a:solidFill>
                  <a:srgbClr val="000000"/>
                </a:solidFill>
                <a:latin typeface="Arial" panose="020B0604020202020204" pitchFamily="34" charset="0"/>
                <a:ea typeface="宋体"/>
              </a:rPr>
              <a:t>从左到右的顺序就是数从小到大的顺序</a:t>
            </a:r>
            <a:r>
              <a:rPr lang="en-US" altLang="zh-CN" sz="3198" noProof="1">
                <a:solidFill>
                  <a:srgbClr val="000000"/>
                </a:solidFill>
                <a:latin typeface="Arial" panose="020B0604020202020204" pitchFamily="34" charset="0"/>
                <a:ea typeface="宋体"/>
              </a:rPr>
              <a:t>.</a:t>
            </a:r>
            <a:endParaRPr lang="en-US" altLang="zh-CN" sz="3198" noProof="1">
              <a:solidFill>
                <a:srgbClr val="000000"/>
              </a:solidFill>
              <a:latin typeface="Arial" panose="020B0604020202020204" pitchFamily="34" charset="0"/>
              <a:ea typeface="楷体_GB2312" pitchFamily="49" charset="-122"/>
            </a:endParaRPr>
          </a:p>
        </p:txBody>
      </p:sp>
      <p:sp>
        <p:nvSpPr>
          <p:cNvPr id="67" name="Text Box 39">
            <a:extLst>
              <a:ext uri="{FF2B5EF4-FFF2-40B4-BE49-F238E27FC236}">
                <a16:creationId xmlns:a16="http://schemas.microsoft.com/office/drawing/2014/main" id="{7EEEE17A-7ECD-4120-97D2-170E80B8D628}"/>
              </a:ext>
            </a:extLst>
          </p:cNvPr>
          <p:cNvSpPr txBox="1">
            <a:spLocks noChangeArrowheads="1"/>
          </p:cNvSpPr>
          <p:nvPr/>
        </p:nvSpPr>
        <p:spPr bwMode="auto">
          <a:xfrm>
            <a:off x="5299711" y="4198621"/>
            <a:ext cx="412588"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0"/>
              </a:spcBef>
              <a:spcAft>
                <a:spcPct val="0"/>
              </a:spcAft>
            </a:pPr>
            <a:r>
              <a:rPr lang="zh-CN" altLang="en-US">
                <a:solidFill>
                  <a:srgbClr val="CC00FF"/>
                </a:solidFill>
                <a:latin typeface="Arial" panose="020B0604020202020204" pitchFamily="34" charset="0"/>
                <a:ea typeface="宋体" panose="02010600030101010101" pitchFamily="2" charset="-122"/>
              </a:rPr>
              <a:t>小</a:t>
            </a:r>
          </a:p>
        </p:txBody>
      </p:sp>
    </p:spTree>
    <p:extLst>
      <p:ext uri="{BB962C8B-B14F-4D97-AF65-F5344CB8AC3E}">
        <p14:creationId xmlns:p14="http://schemas.microsoft.com/office/powerpoint/2010/main" val="41944958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wipe(left)">
                                      <p:cBhvr>
                                        <p:cTn id="14" dur="500"/>
                                        <p:tgtEl>
                                          <p:spTgt spid="63"/>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67"/>
                                        </p:tgtEl>
                                        <p:attrNameLst>
                                          <p:attrName>style.visibility</p:attrName>
                                        </p:attrNameLst>
                                      </p:cBhvr>
                                      <p:to>
                                        <p:strVal val="visible"/>
                                      </p:to>
                                    </p:set>
                                    <p:anim calcmode="lin" valueType="num">
                                      <p:cBhvr>
                                        <p:cTn id="18" dur="500" fill="hold"/>
                                        <p:tgtEl>
                                          <p:spTgt spid="67"/>
                                        </p:tgtEl>
                                        <p:attrNameLst>
                                          <p:attrName>ppt_w</p:attrName>
                                        </p:attrNameLst>
                                      </p:cBhvr>
                                      <p:tavLst>
                                        <p:tav tm="0">
                                          <p:val>
                                            <p:fltVal val="0"/>
                                          </p:val>
                                        </p:tav>
                                        <p:tav tm="100000">
                                          <p:val>
                                            <p:strVal val="#ppt_w"/>
                                          </p:val>
                                        </p:tav>
                                      </p:tavLst>
                                    </p:anim>
                                    <p:anim calcmode="lin" valueType="num">
                                      <p:cBhvr>
                                        <p:cTn id="19" dur="500" fill="hold"/>
                                        <p:tgtEl>
                                          <p:spTgt spid="67"/>
                                        </p:tgtEl>
                                        <p:attrNameLst>
                                          <p:attrName>ppt_h</p:attrName>
                                        </p:attrNameLst>
                                      </p:cBhvr>
                                      <p:tavLst>
                                        <p:tav tm="0">
                                          <p:val>
                                            <p:fltVal val="0"/>
                                          </p:val>
                                        </p:tav>
                                        <p:tav tm="100000">
                                          <p:val>
                                            <p:strVal val="#ppt_h"/>
                                          </p:val>
                                        </p:tav>
                                      </p:tavLst>
                                    </p:anim>
                                    <p:animEffect transition="in" filter="fade">
                                      <p:cBhvr>
                                        <p:cTn id="20" dur="500"/>
                                        <p:tgtEl>
                                          <p:spTgt spid="67"/>
                                        </p:tgtEl>
                                      </p:cBhvr>
                                    </p:animEffect>
                                  </p:childTnLst>
                                </p:cTn>
                              </p:par>
                            </p:childTnLst>
                          </p:cTn>
                        </p:par>
                        <p:par>
                          <p:cTn id="21" fill="hold">
                            <p:stCondLst>
                              <p:cond delay="1000"/>
                            </p:stCondLst>
                            <p:childTnLst>
                              <p:par>
                                <p:cTn id="22" presetID="53" presetClass="entr" presetSubtype="16" fill="hold" grpId="0" nodeType="afterEffect">
                                  <p:stCondLst>
                                    <p:cond delay="0"/>
                                  </p:stCondLst>
                                  <p:childTnLst>
                                    <p:set>
                                      <p:cBhvr>
                                        <p:cTn id="23" dur="1" fill="hold">
                                          <p:stCondLst>
                                            <p:cond delay="0"/>
                                          </p:stCondLst>
                                        </p:cTn>
                                        <p:tgtEl>
                                          <p:spTgt spid="64"/>
                                        </p:tgtEl>
                                        <p:attrNameLst>
                                          <p:attrName>style.visibility</p:attrName>
                                        </p:attrNameLst>
                                      </p:cBhvr>
                                      <p:to>
                                        <p:strVal val="visible"/>
                                      </p:to>
                                    </p:set>
                                    <p:anim calcmode="lin" valueType="num">
                                      <p:cBhvr>
                                        <p:cTn id="24" dur="500" fill="hold"/>
                                        <p:tgtEl>
                                          <p:spTgt spid="64"/>
                                        </p:tgtEl>
                                        <p:attrNameLst>
                                          <p:attrName>ppt_w</p:attrName>
                                        </p:attrNameLst>
                                      </p:cBhvr>
                                      <p:tavLst>
                                        <p:tav tm="0">
                                          <p:val>
                                            <p:fltVal val="0"/>
                                          </p:val>
                                        </p:tav>
                                        <p:tav tm="100000">
                                          <p:val>
                                            <p:strVal val="#ppt_w"/>
                                          </p:val>
                                        </p:tav>
                                      </p:tavLst>
                                    </p:anim>
                                    <p:anim calcmode="lin" valueType="num">
                                      <p:cBhvr>
                                        <p:cTn id="25" dur="500" fill="hold"/>
                                        <p:tgtEl>
                                          <p:spTgt spid="64"/>
                                        </p:tgtEl>
                                        <p:attrNameLst>
                                          <p:attrName>ppt_h</p:attrName>
                                        </p:attrNameLst>
                                      </p:cBhvr>
                                      <p:tavLst>
                                        <p:tav tm="0">
                                          <p:val>
                                            <p:fltVal val="0"/>
                                          </p:val>
                                        </p:tav>
                                        <p:tav tm="100000">
                                          <p:val>
                                            <p:strVal val="#ppt_h"/>
                                          </p:val>
                                        </p:tav>
                                      </p:tavLst>
                                    </p:anim>
                                    <p:animEffect transition="in" filter="fade">
                                      <p:cBhvr>
                                        <p:cTn id="2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6" grpId="0" bldLvl="0" animBg="1"/>
      <p:bldP spid="6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F:\临时\探索研究.png探索研究"/>
          <p:cNvPicPr>
            <a:picLocks noChangeAspect="1"/>
          </p:cNvPicPr>
          <p:nvPr/>
        </p:nvPicPr>
        <p:blipFill>
          <a:blip r:embed="rId3"/>
          <a:stretch>
            <a:fillRect/>
          </a:stretch>
        </p:blipFill>
        <p:spPr>
          <a:xfrm>
            <a:off x="238452" y="257017"/>
            <a:ext cx="919480" cy="689610"/>
          </a:xfrm>
          <a:prstGeom prst="rect">
            <a:avLst/>
          </a:prstGeom>
        </p:spPr>
      </p:pic>
      <p:sp>
        <p:nvSpPr>
          <p:cNvPr id="7" name="文本框 6"/>
          <p:cNvSpPr txBox="1"/>
          <p:nvPr/>
        </p:nvSpPr>
        <p:spPr>
          <a:xfrm>
            <a:off x="1367481" y="277045"/>
            <a:ext cx="3255319" cy="600164"/>
          </a:xfrm>
          <a:prstGeom prst="rect">
            <a:avLst/>
          </a:prstGeom>
          <a:noFill/>
        </p:spPr>
        <p:txBody>
          <a:bodyPr wrap="square" rtlCol="0">
            <a:spAutoFit/>
          </a:bodyPr>
          <a:lstStyle>
            <a:defPPr>
              <a:defRPr lang="en-US"/>
            </a:defPPr>
            <a:lvl1pPr marL="0" algn="l" defTabSz="457200" rtl="0" eaLnBrk="1" latinLnBrk="0" hangingPunct="1">
              <a:defRPr sz="6500" b="1" kern="1200">
                <a:solidFill>
                  <a:schemeClr val="tx1"/>
                </a:solidFill>
                <a:latin typeface="思源黑体 CN Bold" panose="020B0800000000000000" charset="-122"/>
                <a:ea typeface="思源黑体 CN Bold" panose="020B0800000000000000" charset="-122"/>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r>
              <a:rPr lang="zh-CN" altLang="en-US" sz="3300" dirty="0">
                <a:solidFill>
                  <a:prstClr val="black"/>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数轴与负数</a:t>
            </a:r>
          </a:p>
        </p:txBody>
      </p:sp>
      <p:sp>
        <p:nvSpPr>
          <p:cNvPr id="39" name="Oval 52">
            <a:extLst>
              <a:ext uri="{FF2B5EF4-FFF2-40B4-BE49-F238E27FC236}">
                <a16:creationId xmlns:a16="http://schemas.microsoft.com/office/drawing/2014/main" id="{874647BE-FD46-4EBF-9344-DA173C724C5A}"/>
              </a:ext>
            </a:extLst>
          </p:cNvPr>
          <p:cNvSpPr>
            <a:spLocks noChangeArrowheads="1"/>
          </p:cNvSpPr>
          <p:nvPr/>
        </p:nvSpPr>
        <p:spPr bwMode="auto">
          <a:xfrm>
            <a:off x="7260908" y="2301240"/>
            <a:ext cx="802006" cy="763906"/>
          </a:xfrm>
          <a:prstGeom prst="ellipse">
            <a:avLst/>
          </a:prstGeom>
          <a:solidFill>
            <a:srgbClr val="FFFFCC"/>
          </a:solidFill>
          <a:ln w="25400">
            <a:solidFill>
              <a:schemeClr val="tx1"/>
            </a:solidFill>
            <a:round/>
            <a:headEnd/>
            <a:tailEnd/>
          </a:ln>
        </p:spPr>
        <p:txBody>
          <a:bodyPr wrap="none" lIns="89999" tIns="46799" rIns="89999" bIns="46799" anchor="ctr"/>
          <a:lstStyle/>
          <a:p>
            <a:pPr defTabSz="1097280"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grpSp>
        <p:nvGrpSpPr>
          <p:cNvPr id="40" name="Group 6">
            <a:extLst>
              <a:ext uri="{FF2B5EF4-FFF2-40B4-BE49-F238E27FC236}">
                <a16:creationId xmlns:a16="http://schemas.microsoft.com/office/drawing/2014/main" id="{DB382CE1-F8CB-49ED-8903-B1301A52AA55}"/>
              </a:ext>
            </a:extLst>
          </p:cNvPr>
          <p:cNvGrpSpPr>
            <a:grpSpLocks/>
          </p:cNvGrpSpPr>
          <p:nvPr/>
        </p:nvGrpSpPr>
        <p:grpSpPr bwMode="auto">
          <a:xfrm>
            <a:off x="2196466" y="3865246"/>
            <a:ext cx="8067674" cy="156210"/>
            <a:chOff x="793" y="2432"/>
            <a:chExt cx="4445" cy="91"/>
          </a:xfrm>
        </p:grpSpPr>
        <p:sp>
          <p:nvSpPr>
            <p:cNvPr id="41" name="Line 7">
              <a:extLst>
                <a:ext uri="{FF2B5EF4-FFF2-40B4-BE49-F238E27FC236}">
                  <a16:creationId xmlns:a16="http://schemas.microsoft.com/office/drawing/2014/main" id="{E1C5E86B-F45E-45A0-B735-CD236A204A88}"/>
                </a:ext>
              </a:extLst>
            </p:cNvPr>
            <p:cNvSpPr>
              <a:spLocks noChangeShapeType="1"/>
            </p:cNvSpPr>
            <p:nvPr/>
          </p:nvSpPr>
          <p:spPr bwMode="auto">
            <a:xfrm>
              <a:off x="793" y="2523"/>
              <a:ext cx="4445" cy="0"/>
            </a:xfrm>
            <a:prstGeom prst="line">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42" name="Line 8">
              <a:extLst>
                <a:ext uri="{FF2B5EF4-FFF2-40B4-BE49-F238E27FC236}">
                  <a16:creationId xmlns:a16="http://schemas.microsoft.com/office/drawing/2014/main" id="{90BF95CD-C5F5-47FD-979C-3038519204A9}"/>
                </a:ext>
              </a:extLst>
            </p:cNvPr>
            <p:cNvSpPr>
              <a:spLocks noChangeShapeType="1"/>
            </p:cNvSpPr>
            <p:nvPr/>
          </p:nvSpPr>
          <p:spPr bwMode="auto">
            <a:xfrm flipV="1">
              <a:off x="974"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43" name="Line 9">
              <a:extLst>
                <a:ext uri="{FF2B5EF4-FFF2-40B4-BE49-F238E27FC236}">
                  <a16:creationId xmlns:a16="http://schemas.microsoft.com/office/drawing/2014/main" id="{8B8D90AE-0D2C-4A3C-8B6C-D3B9E4326A7C}"/>
                </a:ext>
              </a:extLst>
            </p:cNvPr>
            <p:cNvSpPr>
              <a:spLocks noChangeShapeType="1"/>
            </p:cNvSpPr>
            <p:nvPr/>
          </p:nvSpPr>
          <p:spPr bwMode="auto">
            <a:xfrm flipV="1">
              <a:off x="1383"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44" name="Line 10">
              <a:extLst>
                <a:ext uri="{FF2B5EF4-FFF2-40B4-BE49-F238E27FC236}">
                  <a16:creationId xmlns:a16="http://schemas.microsoft.com/office/drawing/2014/main" id="{06C5FF17-2FB3-4110-8F97-85AACD023F17}"/>
                </a:ext>
              </a:extLst>
            </p:cNvPr>
            <p:cNvSpPr>
              <a:spLocks noChangeShapeType="1"/>
            </p:cNvSpPr>
            <p:nvPr/>
          </p:nvSpPr>
          <p:spPr bwMode="auto">
            <a:xfrm flipV="1">
              <a:off x="1790"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45" name="Line 11">
              <a:extLst>
                <a:ext uri="{FF2B5EF4-FFF2-40B4-BE49-F238E27FC236}">
                  <a16:creationId xmlns:a16="http://schemas.microsoft.com/office/drawing/2014/main" id="{99417EBD-80CE-4D75-8E94-D30FE7524664}"/>
                </a:ext>
              </a:extLst>
            </p:cNvPr>
            <p:cNvSpPr>
              <a:spLocks noChangeShapeType="1"/>
            </p:cNvSpPr>
            <p:nvPr/>
          </p:nvSpPr>
          <p:spPr bwMode="auto">
            <a:xfrm flipV="1">
              <a:off x="2199"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46" name="Line 12">
              <a:extLst>
                <a:ext uri="{FF2B5EF4-FFF2-40B4-BE49-F238E27FC236}">
                  <a16:creationId xmlns:a16="http://schemas.microsoft.com/office/drawing/2014/main" id="{0126C98C-2A6A-4E4D-9C57-C71C0F37E4ED}"/>
                </a:ext>
              </a:extLst>
            </p:cNvPr>
            <p:cNvSpPr>
              <a:spLocks noChangeShapeType="1"/>
            </p:cNvSpPr>
            <p:nvPr/>
          </p:nvSpPr>
          <p:spPr bwMode="auto">
            <a:xfrm flipV="1">
              <a:off x="2607"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47" name="Line 13">
              <a:extLst>
                <a:ext uri="{FF2B5EF4-FFF2-40B4-BE49-F238E27FC236}">
                  <a16:creationId xmlns:a16="http://schemas.microsoft.com/office/drawing/2014/main" id="{AF3DAADF-6D5E-4FE7-AAB3-3F826B514B64}"/>
                </a:ext>
              </a:extLst>
            </p:cNvPr>
            <p:cNvSpPr>
              <a:spLocks noChangeShapeType="1"/>
            </p:cNvSpPr>
            <p:nvPr/>
          </p:nvSpPr>
          <p:spPr bwMode="auto">
            <a:xfrm flipV="1">
              <a:off x="3016"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48" name="Line 14">
              <a:extLst>
                <a:ext uri="{FF2B5EF4-FFF2-40B4-BE49-F238E27FC236}">
                  <a16:creationId xmlns:a16="http://schemas.microsoft.com/office/drawing/2014/main" id="{E9E86CA9-1B34-48BF-ACC4-2D3610F93C9B}"/>
                </a:ext>
              </a:extLst>
            </p:cNvPr>
            <p:cNvSpPr>
              <a:spLocks noChangeShapeType="1"/>
            </p:cNvSpPr>
            <p:nvPr/>
          </p:nvSpPr>
          <p:spPr bwMode="auto">
            <a:xfrm flipV="1">
              <a:off x="3423"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49" name="Line 15">
              <a:extLst>
                <a:ext uri="{FF2B5EF4-FFF2-40B4-BE49-F238E27FC236}">
                  <a16:creationId xmlns:a16="http://schemas.microsoft.com/office/drawing/2014/main" id="{2029CF24-9506-4CC0-BCFA-F54BB70D733F}"/>
                </a:ext>
              </a:extLst>
            </p:cNvPr>
            <p:cNvSpPr>
              <a:spLocks noChangeShapeType="1"/>
            </p:cNvSpPr>
            <p:nvPr/>
          </p:nvSpPr>
          <p:spPr bwMode="auto">
            <a:xfrm flipV="1">
              <a:off x="3832"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50" name="Line 16">
              <a:extLst>
                <a:ext uri="{FF2B5EF4-FFF2-40B4-BE49-F238E27FC236}">
                  <a16:creationId xmlns:a16="http://schemas.microsoft.com/office/drawing/2014/main" id="{6EB76BAB-1F4D-45E4-B804-2B1F32F4DEC1}"/>
                </a:ext>
              </a:extLst>
            </p:cNvPr>
            <p:cNvSpPr>
              <a:spLocks noChangeShapeType="1"/>
            </p:cNvSpPr>
            <p:nvPr/>
          </p:nvSpPr>
          <p:spPr bwMode="auto">
            <a:xfrm flipV="1">
              <a:off x="4240"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51" name="Line 17">
              <a:extLst>
                <a:ext uri="{FF2B5EF4-FFF2-40B4-BE49-F238E27FC236}">
                  <a16:creationId xmlns:a16="http://schemas.microsoft.com/office/drawing/2014/main" id="{1372923F-708B-4AF4-9F58-91E1184BD872}"/>
                </a:ext>
              </a:extLst>
            </p:cNvPr>
            <p:cNvSpPr>
              <a:spLocks noChangeShapeType="1"/>
            </p:cNvSpPr>
            <p:nvPr/>
          </p:nvSpPr>
          <p:spPr bwMode="auto">
            <a:xfrm flipV="1">
              <a:off x="4647"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sp>
          <p:nvSpPr>
            <p:cNvPr id="52" name="Line 18">
              <a:extLst>
                <a:ext uri="{FF2B5EF4-FFF2-40B4-BE49-F238E27FC236}">
                  <a16:creationId xmlns:a16="http://schemas.microsoft.com/office/drawing/2014/main" id="{2DD1B0E0-9ACD-4090-B705-B95A1E0BFC62}"/>
                </a:ext>
              </a:extLst>
            </p:cNvPr>
            <p:cNvSpPr>
              <a:spLocks noChangeShapeType="1"/>
            </p:cNvSpPr>
            <p:nvPr/>
          </p:nvSpPr>
          <p:spPr bwMode="auto">
            <a:xfrm flipV="1">
              <a:off x="5056" y="2432"/>
              <a:ext cx="0" cy="9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1097280" fontAlgn="base">
                <a:spcBef>
                  <a:spcPct val="0"/>
                </a:spcBef>
                <a:spcAft>
                  <a:spcPct val="0"/>
                </a:spcAft>
              </a:pPr>
              <a:endParaRPr lang="zh-CN" altLang="en-US" sz="2160">
                <a:solidFill>
                  <a:srgbClr val="000000"/>
                </a:solidFill>
                <a:latin typeface="Arial" panose="020B0604020202020204" pitchFamily="34" charset="0"/>
                <a:ea typeface="楷体_GB2312" pitchFamily="49" charset="-122"/>
              </a:endParaRPr>
            </a:p>
          </p:txBody>
        </p:sp>
      </p:grpSp>
      <p:sp>
        <p:nvSpPr>
          <p:cNvPr id="53" name="Rectangle 19">
            <a:extLst>
              <a:ext uri="{FF2B5EF4-FFF2-40B4-BE49-F238E27FC236}">
                <a16:creationId xmlns:a16="http://schemas.microsoft.com/office/drawing/2014/main" id="{97EFB3D1-EF88-4686-9714-3C629FDFC72C}"/>
              </a:ext>
            </a:extLst>
          </p:cNvPr>
          <p:cNvSpPr>
            <a:spLocks noChangeArrowheads="1"/>
          </p:cNvSpPr>
          <p:nvPr/>
        </p:nvSpPr>
        <p:spPr bwMode="auto">
          <a:xfrm>
            <a:off x="3701416" y="4120516"/>
            <a:ext cx="386940"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-6</a:t>
            </a:r>
          </a:p>
        </p:txBody>
      </p:sp>
      <p:sp>
        <p:nvSpPr>
          <p:cNvPr id="54" name="Rectangle 20">
            <a:extLst>
              <a:ext uri="{FF2B5EF4-FFF2-40B4-BE49-F238E27FC236}">
                <a16:creationId xmlns:a16="http://schemas.microsoft.com/office/drawing/2014/main" id="{D0BE143B-A9A0-4106-8830-5F4CC956B793}"/>
              </a:ext>
            </a:extLst>
          </p:cNvPr>
          <p:cNvSpPr>
            <a:spLocks noChangeArrowheads="1"/>
          </p:cNvSpPr>
          <p:nvPr/>
        </p:nvSpPr>
        <p:spPr bwMode="auto">
          <a:xfrm>
            <a:off x="4444366" y="4118611"/>
            <a:ext cx="386940"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-5</a:t>
            </a:r>
          </a:p>
        </p:txBody>
      </p:sp>
      <p:sp>
        <p:nvSpPr>
          <p:cNvPr id="55" name="Rectangle 21">
            <a:extLst>
              <a:ext uri="{FF2B5EF4-FFF2-40B4-BE49-F238E27FC236}">
                <a16:creationId xmlns:a16="http://schemas.microsoft.com/office/drawing/2014/main" id="{50BF7463-D3BE-4C43-B902-97FCFF7C010B}"/>
              </a:ext>
            </a:extLst>
          </p:cNvPr>
          <p:cNvSpPr>
            <a:spLocks noChangeArrowheads="1"/>
          </p:cNvSpPr>
          <p:nvPr/>
        </p:nvSpPr>
        <p:spPr bwMode="auto">
          <a:xfrm>
            <a:off x="5162551" y="4118611"/>
            <a:ext cx="386940"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-4</a:t>
            </a:r>
          </a:p>
        </p:txBody>
      </p:sp>
      <p:sp>
        <p:nvSpPr>
          <p:cNvPr id="56" name="Rectangle 22">
            <a:extLst>
              <a:ext uri="{FF2B5EF4-FFF2-40B4-BE49-F238E27FC236}">
                <a16:creationId xmlns:a16="http://schemas.microsoft.com/office/drawing/2014/main" id="{EAB10AE1-3844-465A-A6E9-F5B341BF2E77}"/>
              </a:ext>
            </a:extLst>
          </p:cNvPr>
          <p:cNvSpPr>
            <a:spLocks noChangeArrowheads="1"/>
          </p:cNvSpPr>
          <p:nvPr/>
        </p:nvSpPr>
        <p:spPr bwMode="auto">
          <a:xfrm>
            <a:off x="5932171" y="4107181"/>
            <a:ext cx="386940"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-3</a:t>
            </a:r>
          </a:p>
        </p:txBody>
      </p:sp>
      <p:sp>
        <p:nvSpPr>
          <p:cNvPr id="57" name="Rectangle 23">
            <a:extLst>
              <a:ext uri="{FF2B5EF4-FFF2-40B4-BE49-F238E27FC236}">
                <a16:creationId xmlns:a16="http://schemas.microsoft.com/office/drawing/2014/main" id="{DC9F9236-645F-4EC1-9A98-B10A11152F2D}"/>
              </a:ext>
            </a:extLst>
          </p:cNvPr>
          <p:cNvSpPr>
            <a:spLocks noChangeArrowheads="1"/>
          </p:cNvSpPr>
          <p:nvPr/>
        </p:nvSpPr>
        <p:spPr bwMode="auto">
          <a:xfrm>
            <a:off x="6654166" y="4107181"/>
            <a:ext cx="386940"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-2</a:t>
            </a:r>
          </a:p>
        </p:txBody>
      </p:sp>
      <p:sp>
        <p:nvSpPr>
          <p:cNvPr id="58" name="Rectangle 24">
            <a:extLst>
              <a:ext uri="{FF2B5EF4-FFF2-40B4-BE49-F238E27FC236}">
                <a16:creationId xmlns:a16="http://schemas.microsoft.com/office/drawing/2014/main" id="{BCAD346F-B292-472D-9FA5-FE8552B34AED}"/>
              </a:ext>
            </a:extLst>
          </p:cNvPr>
          <p:cNvSpPr>
            <a:spLocks noChangeArrowheads="1"/>
          </p:cNvSpPr>
          <p:nvPr/>
        </p:nvSpPr>
        <p:spPr bwMode="auto">
          <a:xfrm>
            <a:off x="7444741" y="4120516"/>
            <a:ext cx="386940"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-1</a:t>
            </a:r>
          </a:p>
        </p:txBody>
      </p:sp>
      <p:sp>
        <p:nvSpPr>
          <p:cNvPr id="59" name="Rectangle 25">
            <a:extLst>
              <a:ext uri="{FF2B5EF4-FFF2-40B4-BE49-F238E27FC236}">
                <a16:creationId xmlns:a16="http://schemas.microsoft.com/office/drawing/2014/main" id="{DC00FBB0-9C21-4A70-A1E9-6347462FC963}"/>
              </a:ext>
            </a:extLst>
          </p:cNvPr>
          <p:cNvSpPr>
            <a:spLocks noChangeArrowheads="1"/>
          </p:cNvSpPr>
          <p:nvPr/>
        </p:nvSpPr>
        <p:spPr bwMode="auto">
          <a:xfrm>
            <a:off x="8208646" y="4131946"/>
            <a:ext cx="309996"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0</a:t>
            </a:r>
          </a:p>
        </p:txBody>
      </p:sp>
      <p:sp>
        <p:nvSpPr>
          <p:cNvPr id="60" name="Rectangle 26">
            <a:extLst>
              <a:ext uri="{FF2B5EF4-FFF2-40B4-BE49-F238E27FC236}">
                <a16:creationId xmlns:a16="http://schemas.microsoft.com/office/drawing/2014/main" id="{918B6808-FF03-46C9-A182-7BC6F80A40BD}"/>
              </a:ext>
            </a:extLst>
          </p:cNvPr>
          <p:cNvSpPr>
            <a:spLocks noChangeArrowheads="1"/>
          </p:cNvSpPr>
          <p:nvPr/>
        </p:nvSpPr>
        <p:spPr bwMode="auto">
          <a:xfrm>
            <a:off x="8997316" y="4131946"/>
            <a:ext cx="309996"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1</a:t>
            </a:r>
          </a:p>
        </p:txBody>
      </p:sp>
      <p:sp>
        <p:nvSpPr>
          <p:cNvPr id="61" name="Rectangle 27">
            <a:extLst>
              <a:ext uri="{FF2B5EF4-FFF2-40B4-BE49-F238E27FC236}">
                <a16:creationId xmlns:a16="http://schemas.microsoft.com/office/drawing/2014/main" id="{48148F08-8116-41A4-BCCB-7033E935E352}"/>
              </a:ext>
            </a:extLst>
          </p:cNvPr>
          <p:cNvSpPr>
            <a:spLocks noChangeArrowheads="1"/>
          </p:cNvSpPr>
          <p:nvPr/>
        </p:nvSpPr>
        <p:spPr bwMode="auto">
          <a:xfrm>
            <a:off x="2954656" y="4101466"/>
            <a:ext cx="386940"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-7</a:t>
            </a:r>
          </a:p>
        </p:txBody>
      </p:sp>
      <p:sp>
        <p:nvSpPr>
          <p:cNvPr id="62" name="Rectangle 28">
            <a:extLst>
              <a:ext uri="{FF2B5EF4-FFF2-40B4-BE49-F238E27FC236}">
                <a16:creationId xmlns:a16="http://schemas.microsoft.com/office/drawing/2014/main" id="{34E90BA4-8300-499D-9806-71707E13A81A}"/>
              </a:ext>
            </a:extLst>
          </p:cNvPr>
          <p:cNvSpPr>
            <a:spLocks noChangeArrowheads="1"/>
          </p:cNvSpPr>
          <p:nvPr/>
        </p:nvSpPr>
        <p:spPr bwMode="auto">
          <a:xfrm>
            <a:off x="9721216" y="4130041"/>
            <a:ext cx="309996"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2</a:t>
            </a:r>
          </a:p>
        </p:txBody>
      </p:sp>
      <p:sp>
        <p:nvSpPr>
          <p:cNvPr id="63" name="Rectangle 29">
            <a:extLst>
              <a:ext uri="{FF2B5EF4-FFF2-40B4-BE49-F238E27FC236}">
                <a16:creationId xmlns:a16="http://schemas.microsoft.com/office/drawing/2014/main" id="{6ACC89CC-C166-4422-9BB0-FE72BC9FC4E3}"/>
              </a:ext>
            </a:extLst>
          </p:cNvPr>
          <p:cNvSpPr>
            <a:spLocks noChangeArrowheads="1"/>
          </p:cNvSpPr>
          <p:nvPr/>
        </p:nvSpPr>
        <p:spPr bwMode="auto">
          <a:xfrm>
            <a:off x="2211706" y="4099561"/>
            <a:ext cx="386940" cy="3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99" tIns="46799" rIns="89999" bIns="46799">
            <a:spAutoFit/>
          </a:bodyPr>
          <a:lstStyle/>
          <a:p>
            <a:pPr defTabSz="1097280" fontAlgn="base">
              <a:spcBef>
                <a:spcPct val="30000"/>
              </a:spcBef>
              <a:spcAft>
                <a:spcPct val="0"/>
              </a:spcAft>
            </a:pPr>
            <a:r>
              <a:rPr lang="en-US" altLang="zh-CN">
                <a:solidFill>
                  <a:srgbClr val="000000"/>
                </a:solidFill>
                <a:latin typeface="Arial" panose="020B0604020202020204" pitchFamily="34" charset="0"/>
                <a:ea typeface="楷体_GB2312" pitchFamily="49" charset="-122"/>
              </a:rPr>
              <a:t>-8</a:t>
            </a:r>
          </a:p>
        </p:txBody>
      </p:sp>
      <p:sp>
        <p:nvSpPr>
          <p:cNvPr id="64" name="Oval 52">
            <a:extLst>
              <a:ext uri="{FF2B5EF4-FFF2-40B4-BE49-F238E27FC236}">
                <a16:creationId xmlns:a16="http://schemas.microsoft.com/office/drawing/2014/main" id="{9C0D4FA3-DFE8-4E7E-B463-3048222C40F3}"/>
              </a:ext>
            </a:extLst>
          </p:cNvPr>
          <p:cNvSpPr>
            <a:spLocks noChangeArrowheads="1"/>
          </p:cNvSpPr>
          <p:nvPr/>
        </p:nvSpPr>
        <p:spPr bwMode="auto">
          <a:xfrm>
            <a:off x="3469958" y="2301240"/>
            <a:ext cx="828676" cy="782956"/>
          </a:xfrm>
          <a:prstGeom prst="ellipse">
            <a:avLst/>
          </a:prstGeom>
          <a:solidFill>
            <a:srgbClr val="FFFFCC"/>
          </a:solidFill>
          <a:ln w="25400">
            <a:solidFill>
              <a:schemeClr val="tx1"/>
            </a:solidFill>
            <a:round/>
            <a:headEnd/>
            <a:tailEnd/>
          </a:ln>
        </p:spPr>
        <p:txBody>
          <a:bodyPr wrap="none" lIns="89999" tIns="46799" rIns="89999" bIns="46799" anchor="ctr"/>
          <a:lstStyle/>
          <a:p>
            <a:pPr defTabSz="1097280"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65" name="Oval 50">
            <a:extLst>
              <a:ext uri="{FF2B5EF4-FFF2-40B4-BE49-F238E27FC236}">
                <a16:creationId xmlns:a16="http://schemas.microsoft.com/office/drawing/2014/main" id="{DDD0352F-A516-4043-A92B-A2894ACBE606}"/>
              </a:ext>
            </a:extLst>
          </p:cNvPr>
          <p:cNvSpPr>
            <a:spLocks noChangeArrowheads="1"/>
          </p:cNvSpPr>
          <p:nvPr/>
        </p:nvSpPr>
        <p:spPr bwMode="auto">
          <a:xfrm>
            <a:off x="8399146" y="3977641"/>
            <a:ext cx="116204" cy="102870"/>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89999" tIns="46799" rIns="89999" bIns="46799" anchor="ctr"/>
          <a:lstStyle/>
          <a:p>
            <a:pPr defTabSz="1097280"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66" name="Rectangle 51">
            <a:extLst>
              <a:ext uri="{FF2B5EF4-FFF2-40B4-BE49-F238E27FC236}">
                <a16:creationId xmlns:a16="http://schemas.microsoft.com/office/drawing/2014/main" id="{92E4B13E-A31D-4EEC-884E-8821E036AA4E}"/>
              </a:ext>
            </a:extLst>
          </p:cNvPr>
          <p:cNvSpPr>
            <a:spLocks noChangeArrowheads="1"/>
          </p:cNvSpPr>
          <p:nvPr/>
        </p:nvSpPr>
        <p:spPr bwMode="auto">
          <a:xfrm>
            <a:off x="2315528" y="2287906"/>
            <a:ext cx="346519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097280" fontAlgn="base">
              <a:spcBef>
                <a:spcPct val="0"/>
              </a:spcBef>
              <a:spcAft>
                <a:spcPct val="0"/>
              </a:spcAft>
            </a:pPr>
            <a:r>
              <a:rPr lang="en-US" altLang="en-US" sz="5400" dirty="0">
                <a:solidFill>
                  <a:srgbClr val="FF3300"/>
                </a:solidFill>
                <a:latin typeface="Arial" panose="020B0604020202020204" pitchFamily="34" charset="0"/>
                <a:ea typeface="楷体_GB2312" pitchFamily="49" charset="-122"/>
              </a:rPr>
              <a:t>－</a:t>
            </a:r>
            <a:r>
              <a:rPr lang="en-US" altLang="zh-CN" sz="5400" dirty="0">
                <a:solidFill>
                  <a:srgbClr val="FF3300"/>
                </a:solidFill>
                <a:latin typeface="Arial" panose="020B0604020202020204" pitchFamily="34" charset="0"/>
                <a:ea typeface="楷体_GB2312" pitchFamily="49" charset="-122"/>
              </a:rPr>
              <a:t>8</a:t>
            </a:r>
            <a:r>
              <a:rPr lang="zh-CN" altLang="en-US" sz="5400" dirty="0">
                <a:solidFill>
                  <a:srgbClr val="9933FF"/>
                </a:solidFill>
                <a:latin typeface="Arial" panose="020B0604020202020204" pitchFamily="34" charset="0"/>
                <a:ea typeface="宋体" panose="02010600030101010101" pitchFamily="2" charset="-122"/>
                <a:sym typeface="宋体" panose="02010600030101010101" pitchFamily="2" charset="-122"/>
              </a:rPr>
              <a:t>＜</a:t>
            </a:r>
            <a:r>
              <a:rPr lang="en-US" altLang="zh-CN" sz="5400" dirty="0">
                <a:solidFill>
                  <a:srgbClr val="333399"/>
                </a:solidFill>
                <a:latin typeface="Arial" panose="020B0604020202020204" pitchFamily="34" charset="0"/>
                <a:ea typeface="楷体_GB2312" pitchFamily="49" charset="-122"/>
              </a:rPr>
              <a:t> </a:t>
            </a:r>
            <a:r>
              <a:rPr lang="en-US" altLang="en-US" sz="5400" dirty="0">
                <a:solidFill>
                  <a:srgbClr val="FF3300"/>
                </a:solidFill>
                <a:latin typeface="Arial" panose="020B0604020202020204" pitchFamily="34" charset="0"/>
                <a:ea typeface="楷体_GB2312" pitchFamily="49" charset="-122"/>
              </a:rPr>
              <a:t>－</a:t>
            </a:r>
            <a:r>
              <a:rPr lang="en-US" altLang="zh-CN" sz="5400" dirty="0">
                <a:solidFill>
                  <a:srgbClr val="FF3300"/>
                </a:solidFill>
                <a:latin typeface="Arial" panose="020B0604020202020204" pitchFamily="34" charset="0"/>
                <a:ea typeface="楷体_GB2312" pitchFamily="49" charset="-122"/>
              </a:rPr>
              <a:t>6</a:t>
            </a:r>
          </a:p>
        </p:txBody>
      </p:sp>
      <p:sp>
        <p:nvSpPr>
          <p:cNvPr id="67" name="Rectangle 51">
            <a:extLst>
              <a:ext uri="{FF2B5EF4-FFF2-40B4-BE49-F238E27FC236}">
                <a16:creationId xmlns:a16="http://schemas.microsoft.com/office/drawing/2014/main" id="{D74C9A06-F02E-4740-B2F4-0DEE2092C96F}"/>
              </a:ext>
            </a:extLst>
          </p:cNvPr>
          <p:cNvSpPr>
            <a:spLocks noChangeArrowheads="1"/>
          </p:cNvSpPr>
          <p:nvPr/>
        </p:nvSpPr>
        <p:spPr bwMode="auto">
          <a:xfrm>
            <a:off x="6007418" y="2287906"/>
            <a:ext cx="287464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097280" fontAlgn="base">
              <a:spcBef>
                <a:spcPct val="0"/>
              </a:spcBef>
              <a:spcAft>
                <a:spcPct val="0"/>
              </a:spcAft>
            </a:pPr>
            <a:r>
              <a:rPr lang="en-US" altLang="en-US" sz="5400">
                <a:solidFill>
                  <a:srgbClr val="FF3300"/>
                </a:solidFill>
                <a:latin typeface="Arial" panose="020B0604020202020204" pitchFamily="34" charset="0"/>
                <a:ea typeface="楷体_GB2312" pitchFamily="49" charset="-122"/>
              </a:rPr>
              <a:t>－4</a:t>
            </a:r>
            <a:r>
              <a:rPr lang="zh-CN" altLang="en-US" sz="5400">
                <a:solidFill>
                  <a:srgbClr val="9933FF"/>
                </a:solidFill>
                <a:latin typeface="Arial" panose="020B0604020202020204" pitchFamily="34" charset="0"/>
                <a:ea typeface="宋体" panose="02010600030101010101" pitchFamily="2" charset="-122"/>
                <a:sym typeface="宋体" panose="02010600030101010101" pitchFamily="2" charset="-122"/>
              </a:rPr>
              <a:t>＜ </a:t>
            </a:r>
            <a:r>
              <a:rPr lang="en-US" altLang="zh-CN" sz="5400">
                <a:solidFill>
                  <a:srgbClr val="FF0000"/>
                </a:solidFill>
                <a:latin typeface="Arial" panose="020B0604020202020204" pitchFamily="34" charset="0"/>
                <a:ea typeface="楷体_GB2312" pitchFamily="49" charset="-122"/>
                <a:sym typeface="宋体" panose="02010600030101010101" pitchFamily="2" charset="-122"/>
              </a:rPr>
              <a:t>2</a:t>
            </a:r>
          </a:p>
        </p:txBody>
      </p:sp>
    </p:spTree>
    <p:extLst>
      <p:ext uri="{BB962C8B-B14F-4D97-AF65-F5344CB8AC3E}">
        <p14:creationId xmlns:p14="http://schemas.microsoft.com/office/powerpoint/2010/main" val="40802627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6" fill="hold" grpId="0" nodeType="clickEffect">
                                  <p:stCondLst>
                                    <p:cond delay="0"/>
                                  </p:stCondLst>
                                  <p:childTnLst>
                                    <p:animClr clrSpc="hsl" dir="cw">
                                      <p:cBhvr override="childStyle">
                                        <p:cTn id="6" dur="2000" fill="hold"/>
                                        <p:tgtEl>
                                          <p:spTgt spid="59"/>
                                        </p:tgtEl>
                                        <p:attrNameLst>
                                          <p:attrName>style.color</p:attrName>
                                        </p:attrNameLst>
                                      </p:cBhvr>
                                      <p:to>
                                        <a:srgbClr val="FF3300"/>
                                      </p:to>
                                    </p:animClr>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anim calcmode="lin" valueType="num">
                                      <p:cBhvr>
                                        <p:cTn id="11" dur="500" fill="hold"/>
                                        <p:tgtEl>
                                          <p:spTgt spid="65"/>
                                        </p:tgtEl>
                                        <p:attrNameLst>
                                          <p:attrName>ppt_w</p:attrName>
                                        </p:attrNameLst>
                                      </p:cBhvr>
                                      <p:tavLst>
                                        <p:tav tm="0">
                                          <p:val>
                                            <p:fltVal val="0"/>
                                          </p:val>
                                        </p:tav>
                                        <p:tav tm="100000">
                                          <p:val>
                                            <p:strVal val="#ppt_w"/>
                                          </p:val>
                                        </p:tav>
                                      </p:tavLst>
                                    </p:anim>
                                    <p:anim calcmode="lin" valueType="num">
                                      <p:cBhvr>
                                        <p:cTn id="12" dur="500" fill="hold"/>
                                        <p:tgtEl>
                                          <p:spTgt spid="65"/>
                                        </p:tgtEl>
                                        <p:attrNameLst>
                                          <p:attrName>ppt_h</p:attrName>
                                        </p:attrNameLst>
                                      </p:cBhvr>
                                      <p:tavLst>
                                        <p:tav tm="0">
                                          <p:val>
                                            <p:fltVal val="0"/>
                                          </p:val>
                                        </p:tav>
                                        <p:tav tm="100000">
                                          <p:val>
                                            <p:strVal val="#ppt_h"/>
                                          </p:val>
                                        </p:tav>
                                      </p:tavLst>
                                    </p:anim>
                                    <p:animEffect transition="in" filter="fade">
                                      <p:cBhvr>
                                        <p:cTn id="1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5"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F:\临时\探索研究.png探索研究"/>
          <p:cNvPicPr>
            <a:picLocks noChangeAspect="1"/>
          </p:cNvPicPr>
          <p:nvPr/>
        </p:nvPicPr>
        <p:blipFill>
          <a:blip r:embed="rId3"/>
          <a:stretch>
            <a:fillRect/>
          </a:stretch>
        </p:blipFill>
        <p:spPr>
          <a:xfrm>
            <a:off x="238452" y="257017"/>
            <a:ext cx="919480" cy="689610"/>
          </a:xfrm>
          <a:prstGeom prst="rect">
            <a:avLst/>
          </a:prstGeom>
        </p:spPr>
      </p:pic>
      <p:sp>
        <p:nvSpPr>
          <p:cNvPr id="7" name="文本框 6"/>
          <p:cNvSpPr txBox="1"/>
          <p:nvPr/>
        </p:nvSpPr>
        <p:spPr>
          <a:xfrm>
            <a:off x="1367481" y="277045"/>
            <a:ext cx="3255319" cy="600164"/>
          </a:xfrm>
          <a:prstGeom prst="rect">
            <a:avLst/>
          </a:prstGeom>
          <a:noFill/>
        </p:spPr>
        <p:txBody>
          <a:bodyPr wrap="square" rtlCol="0">
            <a:spAutoFit/>
          </a:bodyPr>
          <a:lstStyle>
            <a:defPPr>
              <a:defRPr lang="en-US"/>
            </a:defPPr>
            <a:lvl1pPr marL="0" algn="l" defTabSz="457200" rtl="0" eaLnBrk="1" latinLnBrk="0" hangingPunct="1">
              <a:defRPr sz="6500" b="1" kern="1200">
                <a:solidFill>
                  <a:schemeClr val="tx1"/>
                </a:solidFill>
                <a:latin typeface="思源黑体 CN Bold" panose="020B0800000000000000" charset="-122"/>
                <a:ea typeface="思源黑体 CN Bold" panose="020B0800000000000000" charset="-122"/>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r>
              <a:rPr lang="zh-CN" altLang="en-US" sz="3300">
                <a:solidFill>
                  <a:prstClr val="black"/>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练习</a:t>
            </a:r>
            <a:endParaRPr lang="zh-CN" altLang="en-US" sz="3300" dirty="0">
              <a:solidFill>
                <a:prstClr val="black"/>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文本框 1">
            <a:extLst>
              <a:ext uri="{FF2B5EF4-FFF2-40B4-BE49-F238E27FC236}">
                <a16:creationId xmlns:a16="http://schemas.microsoft.com/office/drawing/2014/main" id="{73889D9B-AF4E-411D-9C97-CCE79EC57C05}"/>
              </a:ext>
            </a:extLst>
          </p:cNvPr>
          <p:cNvSpPr txBox="1"/>
          <p:nvPr/>
        </p:nvSpPr>
        <p:spPr>
          <a:xfrm>
            <a:off x="1416050" y="1758950"/>
            <a:ext cx="9144000" cy="2862322"/>
          </a:xfrm>
          <a:prstGeom prst="rect">
            <a:avLst/>
          </a:prstGeom>
          <a:noFill/>
        </p:spPr>
        <p:txBody>
          <a:bodyPr wrap="square" rtlCol="0">
            <a:spAutoFit/>
          </a:bodyPr>
          <a:lstStyle/>
          <a:p>
            <a:r>
              <a:rPr lang="zh-CN" altLang="en-US" sz="2000" dirty="0"/>
              <a:t>１、某地一天最低气温是零下八摄氏度，应写作（）。</a:t>
            </a:r>
          </a:p>
          <a:p>
            <a:endParaRPr lang="zh-CN" altLang="en-US" sz="2000" dirty="0"/>
          </a:p>
          <a:p>
            <a:r>
              <a:rPr lang="en-US" altLang="zh-CN" sz="2000" dirty="0"/>
              <a:t> 2</a:t>
            </a:r>
            <a:r>
              <a:rPr lang="zh-CN" altLang="en-US" sz="2000" dirty="0"/>
              <a:t>、</a:t>
            </a:r>
            <a:r>
              <a:rPr lang="en-US" altLang="zh-CN" sz="2000" dirty="0"/>
              <a:t>+4.05</a:t>
            </a:r>
            <a:r>
              <a:rPr lang="zh-CN" altLang="en-US" sz="2000" dirty="0"/>
              <a:t>读作（），负四分之三写作（）</a:t>
            </a:r>
          </a:p>
          <a:p>
            <a:endParaRPr lang="zh-CN" altLang="en-US" sz="2000" dirty="0"/>
          </a:p>
          <a:p>
            <a:r>
              <a:rPr lang="en-US" altLang="zh-CN" sz="2000" dirty="0"/>
              <a:t> 3</a:t>
            </a:r>
            <a:r>
              <a:rPr lang="zh-CN" altLang="en-US" sz="2000" dirty="0"/>
              <a:t>、向东走９</a:t>
            </a:r>
            <a:r>
              <a:rPr lang="en-US" altLang="zh-CN" sz="2000" dirty="0"/>
              <a:t>m</a:t>
            </a:r>
            <a:r>
              <a:rPr lang="zh-CN" altLang="en-US" sz="2000" dirty="0"/>
              <a:t>记作</a:t>
            </a:r>
            <a:r>
              <a:rPr lang="en-US" altLang="zh-CN" sz="2000" dirty="0"/>
              <a:t>+</a:t>
            </a:r>
            <a:r>
              <a:rPr lang="zh-CN" altLang="en-US" sz="2000" dirty="0"/>
              <a:t>９</a:t>
            </a:r>
            <a:r>
              <a:rPr lang="en-US" altLang="zh-CN" sz="2000" dirty="0"/>
              <a:t>m</a:t>
            </a:r>
            <a:r>
              <a:rPr lang="zh-CN" altLang="en-US" sz="2000" dirty="0"/>
              <a:t>，那么</a:t>
            </a:r>
            <a:r>
              <a:rPr lang="en-US" altLang="zh-CN" sz="2000" dirty="0"/>
              <a:t>-7m</a:t>
            </a:r>
            <a:r>
              <a:rPr lang="zh-CN" altLang="en-US" sz="2000" dirty="0"/>
              <a:t>表示（）</a:t>
            </a:r>
            <a:r>
              <a:rPr lang="en-US" altLang="zh-CN" sz="2000" dirty="0"/>
              <a:t>,</a:t>
            </a:r>
            <a:r>
              <a:rPr lang="zh-CN" altLang="en-US" sz="2000" dirty="0"/>
              <a:t>０</a:t>
            </a:r>
            <a:r>
              <a:rPr lang="en-US" altLang="zh-CN" sz="2000" dirty="0"/>
              <a:t>m</a:t>
            </a:r>
            <a:r>
              <a:rPr lang="zh-CN" altLang="en-US" sz="2000" dirty="0"/>
              <a:t>表示（）</a:t>
            </a:r>
          </a:p>
          <a:p>
            <a:endParaRPr lang="zh-CN" altLang="en-US" sz="2000" dirty="0"/>
          </a:p>
          <a:p>
            <a:r>
              <a:rPr lang="en-US" altLang="zh-CN" sz="2000" dirty="0"/>
              <a:t> 4</a:t>
            </a:r>
            <a:r>
              <a:rPr lang="zh-CN" altLang="en-US" sz="2000" dirty="0"/>
              <a:t>、银行存折上的“</a:t>
            </a:r>
            <a:r>
              <a:rPr lang="en-US" altLang="zh-CN" sz="2000" dirty="0"/>
              <a:t>2000.00”</a:t>
            </a:r>
            <a:r>
              <a:rPr lang="zh-CN" altLang="en-US" sz="2000" dirty="0"/>
              <a:t>表示存入</a:t>
            </a:r>
            <a:r>
              <a:rPr lang="en-US" altLang="zh-CN" sz="2000" dirty="0"/>
              <a:t>2000</a:t>
            </a:r>
            <a:r>
              <a:rPr lang="zh-CN" altLang="en-US" sz="2000" dirty="0"/>
              <a:t>元，那么“</a:t>
            </a:r>
            <a:r>
              <a:rPr lang="en-US" altLang="zh-CN" sz="2000" dirty="0"/>
              <a:t>-500.00”</a:t>
            </a:r>
            <a:r>
              <a:rPr lang="zh-CN" altLang="en-US" sz="2000" dirty="0"/>
              <a:t>表示（）</a:t>
            </a:r>
          </a:p>
          <a:p>
            <a:endParaRPr lang="zh-CN" altLang="en-US" sz="2000" dirty="0"/>
          </a:p>
          <a:p>
            <a:r>
              <a:rPr lang="en-US" altLang="zh-CN" sz="2000" dirty="0"/>
              <a:t>5</a:t>
            </a:r>
            <a:r>
              <a:rPr lang="zh-CN" altLang="en-US" sz="2000" dirty="0"/>
              <a:t>、在数轴上，从左往右的顺序就是数从（）到（）的顺序。</a:t>
            </a:r>
          </a:p>
        </p:txBody>
      </p:sp>
    </p:spTree>
    <p:extLst>
      <p:ext uri="{BB962C8B-B14F-4D97-AF65-F5344CB8AC3E}">
        <p14:creationId xmlns:p14="http://schemas.microsoft.com/office/powerpoint/2010/main" val="344970817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F:\临时\探索研究.png探索研究"/>
          <p:cNvPicPr>
            <a:picLocks noChangeAspect="1"/>
          </p:cNvPicPr>
          <p:nvPr/>
        </p:nvPicPr>
        <p:blipFill>
          <a:blip r:embed="rId3"/>
          <a:stretch>
            <a:fillRect/>
          </a:stretch>
        </p:blipFill>
        <p:spPr>
          <a:xfrm>
            <a:off x="238452" y="257017"/>
            <a:ext cx="919480" cy="689610"/>
          </a:xfrm>
          <a:prstGeom prst="rect">
            <a:avLst/>
          </a:prstGeom>
        </p:spPr>
      </p:pic>
      <p:sp>
        <p:nvSpPr>
          <p:cNvPr id="7" name="文本框 6"/>
          <p:cNvSpPr txBox="1"/>
          <p:nvPr/>
        </p:nvSpPr>
        <p:spPr>
          <a:xfrm>
            <a:off x="1367481" y="277045"/>
            <a:ext cx="3255319" cy="600164"/>
          </a:xfrm>
          <a:prstGeom prst="rect">
            <a:avLst/>
          </a:prstGeom>
          <a:noFill/>
        </p:spPr>
        <p:txBody>
          <a:bodyPr wrap="square" rtlCol="0">
            <a:spAutoFit/>
          </a:bodyPr>
          <a:lstStyle>
            <a:defPPr>
              <a:defRPr lang="en-US"/>
            </a:defPPr>
            <a:lvl1pPr marL="0" algn="l" defTabSz="457200" rtl="0" eaLnBrk="1" latinLnBrk="0" hangingPunct="1">
              <a:defRPr sz="6500" b="1" kern="1200">
                <a:solidFill>
                  <a:schemeClr val="tx1"/>
                </a:solidFill>
                <a:latin typeface="思源黑体 CN Bold" panose="020B0800000000000000" charset="-122"/>
                <a:ea typeface="思源黑体 CN Bold" panose="020B0800000000000000" charset="-122"/>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r>
              <a:rPr lang="zh-CN" altLang="en-US" sz="3300">
                <a:solidFill>
                  <a:prstClr val="black"/>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练习</a:t>
            </a:r>
            <a:endParaRPr lang="zh-CN" altLang="en-US" sz="3300" dirty="0">
              <a:solidFill>
                <a:prstClr val="black"/>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文本框 1">
            <a:extLst>
              <a:ext uri="{FF2B5EF4-FFF2-40B4-BE49-F238E27FC236}">
                <a16:creationId xmlns:a16="http://schemas.microsoft.com/office/drawing/2014/main" id="{73889D9B-AF4E-411D-9C97-CCE79EC57C05}"/>
              </a:ext>
            </a:extLst>
          </p:cNvPr>
          <p:cNvSpPr txBox="1"/>
          <p:nvPr/>
        </p:nvSpPr>
        <p:spPr>
          <a:xfrm>
            <a:off x="628650" y="968672"/>
            <a:ext cx="11870382" cy="5632311"/>
          </a:xfrm>
          <a:prstGeom prst="rect">
            <a:avLst/>
          </a:prstGeom>
          <a:noFill/>
        </p:spPr>
        <p:txBody>
          <a:bodyPr wrap="square" rtlCol="0">
            <a:spAutoFit/>
          </a:bodyPr>
          <a:lstStyle/>
          <a:p>
            <a:r>
              <a:rPr lang="en-US" altLang="zh-CN" sz="2000" dirty="0"/>
              <a:t>1</a:t>
            </a:r>
            <a:r>
              <a:rPr lang="zh-CN" altLang="en-US" sz="2000" dirty="0"/>
              <a:t>、低于正常水位</a:t>
            </a:r>
            <a:r>
              <a:rPr lang="en-US" altLang="zh-CN" sz="2000" dirty="0"/>
              <a:t>0.16</a:t>
            </a:r>
            <a:r>
              <a:rPr lang="zh-CN" altLang="en-US" sz="2000" dirty="0"/>
              <a:t>米记为－</a:t>
            </a:r>
            <a:r>
              <a:rPr lang="en-US" altLang="zh-CN" sz="2000" dirty="0"/>
              <a:t>0.16</a:t>
            </a:r>
            <a:r>
              <a:rPr lang="zh-CN" altLang="en-US" sz="2000" dirty="0"/>
              <a:t>，高于正常水位</a:t>
            </a:r>
            <a:r>
              <a:rPr lang="en-US" altLang="zh-CN" sz="2000" dirty="0"/>
              <a:t>0.02</a:t>
            </a:r>
            <a:r>
              <a:rPr lang="zh-CN" altLang="en-US" sz="2000" dirty="0"/>
              <a:t>米记作（）。</a:t>
            </a:r>
          </a:p>
          <a:p>
            <a:endParaRPr lang="zh-CN" altLang="en-US" sz="2000" dirty="0"/>
          </a:p>
          <a:p>
            <a:r>
              <a:rPr lang="en-US" altLang="zh-CN" sz="2000" dirty="0"/>
              <a:t>A</a:t>
            </a:r>
            <a:r>
              <a:rPr lang="zh-CN" altLang="en-US" sz="2000" dirty="0"/>
              <a:t>、＋</a:t>
            </a:r>
            <a:r>
              <a:rPr lang="en-US" altLang="zh-CN" sz="2000" dirty="0"/>
              <a:t>0.02B</a:t>
            </a:r>
            <a:r>
              <a:rPr lang="zh-CN" altLang="en-US" sz="2000" dirty="0"/>
              <a:t>、－</a:t>
            </a:r>
            <a:r>
              <a:rPr lang="en-US" altLang="zh-CN" sz="2000" dirty="0"/>
              <a:t>0.02C</a:t>
            </a:r>
            <a:r>
              <a:rPr lang="zh-CN" altLang="en-US" sz="2000" dirty="0"/>
              <a:t>、＋</a:t>
            </a:r>
            <a:r>
              <a:rPr lang="en-US" altLang="zh-CN" sz="2000" dirty="0"/>
              <a:t>0.18D</a:t>
            </a:r>
            <a:r>
              <a:rPr lang="zh-CN" altLang="en-US" sz="2000" dirty="0"/>
              <a:t>、－</a:t>
            </a:r>
            <a:r>
              <a:rPr lang="en-US" altLang="zh-CN" sz="2000" dirty="0"/>
              <a:t>0.14</a:t>
            </a:r>
          </a:p>
          <a:p>
            <a:endParaRPr lang="en-US" altLang="zh-CN" sz="2000" dirty="0"/>
          </a:p>
          <a:p>
            <a:r>
              <a:rPr lang="en-US" altLang="zh-CN" sz="2000" dirty="0"/>
              <a:t>2</a:t>
            </a:r>
            <a:r>
              <a:rPr lang="zh-CN" altLang="en-US" sz="2000" dirty="0"/>
              <a:t>、以明明家为起点，向东走为正，向西走为负。如果明明从家走了＋</a:t>
            </a:r>
            <a:r>
              <a:rPr lang="en-US" altLang="zh-CN" sz="2000" dirty="0"/>
              <a:t>30</a:t>
            </a:r>
            <a:r>
              <a:rPr lang="zh-CN" altLang="en-US" sz="2000" dirty="0"/>
              <a:t>米，又走了－</a:t>
            </a:r>
            <a:r>
              <a:rPr lang="en-US" altLang="zh-CN" sz="2000" dirty="0"/>
              <a:t>30</a:t>
            </a:r>
            <a:r>
              <a:rPr lang="zh-CN" altLang="en-US" sz="2000" dirty="0"/>
              <a:t>米，这时明明离家的距离是（）米。</a:t>
            </a:r>
          </a:p>
          <a:p>
            <a:endParaRPr lang="zh-CN" altLang="en-US" sz="2000" dirty="0"/>
          </a:p>
          <a:p>
            <a:r>
              <a:rPr lang="en-US" altLang="zh-CN" sz="2000" dirty="0"/>
              <a:t>A</a:t>
            </a:r>
            <a:r>
              <a:rPr lang="zh-CN" altLang="en-US" sz="2000" dirty="0"/>
              <a:t>、</a:t>
            </a:r>
            <a:r>
              <a:rPr lang="en-US" altLang="zh-CN" sz="2000" dirty="0"/>
              <a:t>30B</a:t>
            </a:r>
            <a:r>
              <a:rPr lang="zh-CN" altLang="en-US" sz="2000" dirty="0"/>
              <a:t>、－</a:t>
            </a:r>
            <a:r>
              <a:rPr lang="en-US" altLang="zh-CN" sz="2000" dirty="0"/>
              <a:t>30C</a:t>
            </a:r>
            <a:r>
              <a:rPr lang="zh-CN" altLang="en-US" sz="2000" dirty="0"/>
              <a:t>、</a:t>
            </a:r>
            <a:r>
              <a:rPr lang="en-US" altLang="zh-CN" sz="2000" dirty="0"/>
              <a:t>60D</a:t>
            </a:r>
            <a:r>
              <a:rPr lang="zh-CN" altLang="en-US" sz="2000" dirty="0"/>
              <a:t>、</a:t>
            </a:r>
            <a:r>
              <a:rPr lang="en-US" altLang="zh-CN" sz="2000" dirty="0"/>
              <a:t>0</a:t>
            </a:r>
          </a:p>
          <a:p>
            <a:endParaRPr lang="en-US" altLang="zh-CN" sz="2000" dirty="0"/>
          </a:p>
          <a:p>
            <a:r>
              <a:rPr lang="en-US" altLang="zh-CN" sz="2000" dirty="0"/>
              <a:t>3</a:t>
            </a:r>
            <a:r>
              <a:rPr lang="zh-CN" altLang="en-US" sz="2000"/>
              <a:t>、</a:t>
            </a:r>
            <a:r>
              <a:rPr lang="zh-CN" altLang="en-US" sz="2000" dirty="0"/>
              <a:t>规定</a:t>
            </a:r>
            <a:r>
              <a:rPr lang="en-US" altLang="zh-CN" sz="2000" dirty="0"/>
              <a:t>10</a:t>
            </a:r>
            <a:r>
              <a:rPr lang="zh-CN" altLang="en-US" sz="2000" dirty="0"/>
              <a:t>吨记为</a:t>
            </a:r>
            <a:r>
              <a:rPr lang="en-US" altLang="zh-CN" sz="2000" dirty="0"/>
              <a:t>0</a:t>
            </a:r>
            <a:r>
              <a:rPr lang="zh-CN" altLang="en-US" sz="2000" dirty="0"/>
              <a:t>吨，</a:t>
            </a:r>
            <a:r>
              <a:rPr lang="en-US" altLang="zh-CN" sz="2000" dirty="0"/>
              <a:t>11</a:t>
            </a:r>
            <a:r>
              <a:rPr lang="zh-CN" altLang="en-US" sz="2000" dirty="0"/>
              <a:t>吨记为＋</a:t>
            </a:r>
            <a:r>
              <a:rPr lang="en-US" altLang="zh-CN" sz="2000" dirty="0"/>
              <a:t>1</a:t>
            </a:r>
            <a:r>
              <a:rPr lang="zh-CN" altLang="en-US" sz="2000" dirty="0"/>
              <a:t>吨，则下列说法错误的是（）。</a:t>
            </a:r>
          </a:p>
          <a:p>
            <a:endParaRPr lang="zh-CN" altLang="en-US" sz="2000" dirty="0"/>
          </a:p>
          <a:p>
            <a:r>
              <a:rPr lang="en-US" altLang="zh-CN" sz="2000" dirty="0"/>
              <a:t>A</a:t>
            </a:r>
            <a:r>
              <a:rPr lang="zh-CN" altLang="en-US" sz="2000" dirty="0"/>
              <a:t>、</a:t>
            </a:r>
            <a:r>
              <a:rPr lang="en-US" altLang="zh-CN" sz="2000" dirty="0"/>
              <a:t>8</a:t>
            </a:r>
            <a:r>
              <a:rPr lang="zh-CN" altLang="en-US" sz="2000" dirty="0"/>
              <a:t>吨记为－</a:t>
            </a:r>
            <a:r>
              <a:rPr lang="en-US" altLang="zh-CN" sz="2000" dirty="0"/>
              <a:t>8</a:t>
            </a:r>
            <a:r>
              <a:rPr lang="zh-CN" altLang="en-US" sz="2000" dirty="0"/>
              <a:t>吨</a:t>
            </a:r>
          </a:p>
          <a:p>
            <a:endParaRPr lang="zh-CN" altLang="en-US" sz="2000" dirty="0"/>
          </a:p>
          <a:p>
            <a:r>
              <a:rPr lang="en-US" altLang="zh-CN" sz="2000" dirty="0"/>
              <a:t>B</a:t>
            </a:r>
            <a:r>
              <a:rPr lang="zh-CN" altLang="en-US" sz="2000" dirty="0"/>
              <a:t>、</a:t>
            </a:r>
            <a:r>
              <a:rPr lang="en-US" altLang="zh-CN" sz="2000" dirty="0"/>
              <a:t>15</a:t>
            </a:r>
            <a:r>
              <a:rPr lang="zh-CN" altLang="en-US" sz="2000" dirty="0"/>
              <a:t>吨记为＋</a:t>
            </a:r>
            <a:r>
              <a:rPr lang="en-US" altLang="zh-CN" sz="2000" dirty="0"/>
              <a:t>5</a:t>
            </a:r>
            <a:r>
              <a:rPr lang="zh-CN" altLang="en-US" sz="2000" dirty="0"/>
              <a:t>吨</a:t>
            </a:r>
          </a:p>
          <a:p>
            <a:endParaRPr lang="zh-CN" altLang="en-US" sz="2000" dirty="0"/>
          </a:p>
          <a:p>
            <a:r>
              <a:rPr lang="en-US" altLang="zh-CN" sz="2000" dirty="0"/>
              <a:t>C</a:t>
            </a:r>
            <a:r>
              <a:rPr lang="zh-CN" altLang="en-US" sz="2000" dirty="0"/>
              <a:t>、</a:t>
            </a:r>
            <a:r>
              <a:rPr lang="en-US" altLang="zh-CN" sz="2000" dirty="0"/>
              <a:t>6</a:t>
            </a:r>
            <a:r>
              <a:rPr lang="zh-CN" altLang="en-US" sz="2000" dirty="0"/>
              <a:t>吨记为－</a:t>
            </a:r>
            <a:r>
              <a:rPr lang="en-US" altLang="zh-CN" sz="2000" dirty="0"/>
              <a:t>4</a:t>
            </a:r>
            <a:r>
              <a:rPr lang="zh-CN" altLang="en-US" sz="2000" dirty="0"/>
              <a:t>吨</a:t>
            </a:r>
          </a:p>
          <a:p>
            <a:endParaRPr lang="zh-CN" altLang="en-US" sz="2000" dirty="0"/>
          </a:p>
          <a:p>
            <a:r>
              <a:rPr lang="en-US" altLang="zh-CN" sz="2000" dirty="0"/>
              <a:t>D</a:t>
            </a:r>
            <a:r>
              <a:rPr lang="zh-CN" altLang="en-US" sz="2000" dirty="0"/>
              <a:t>、＋</a:t>
            </a:r>
            <a:r>
              <a:rPr lang="en-US" altLang="zh-CN" sz="2000" dirty="0"/>
              <a:t>3</a:t>
            </a:r>
            <a:r>
              <a:rPr lang="zh-CN" altLang="en-US" sz="2000" dirty="0"/>
              <a:t>吨表示重量为</a:t>
            </a:r>
            <a:r>
              <a:rPr lang="en-US" altLang="zh-CN" sz="2000" dirty="0"/>
              <a:t>13</a:t>
            </a:r>
            <a:r>
              <a:rPr lang="zh-CN" altLang="en-US" sz="2000" dirty="0"/>
              <a:t>吨</a:t>
            </a:r>
          </a:p>
        </p:txBody>
      </p:sp>
    </p:spTree>
    <p:extLst>
      <p:ext uri="{BB962C8B-B14F-4D97-AF65-F5344CB8AC3E}">
        <p14:creationId xmlns:p14="http://schemas.microsoft.com/office/powerpoint/2010/main" val="318922851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PA-矩形 57"/>
          <p:cNvSpPr/>
          <p:nvPr>
            <p:custDataLst>
              <p:tags r:id="rId1"/>
            </p:custDataLst>
          </p:nvPr>
        </p:nvSpPr>
        <p:spPr>
          <a:xfrm>
            <a:off x="2416511" y="2060848"/>
            <a:ext cx="7612200" cy="115332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228600">
              <a:lnSpc>
                <a:spcPct val="120000"/>
              </a:lnSpc>
            </a:pPr>
            <a:r>
              <a:rPr lang="zh-CN" altLang="en-US" sz="300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初步认识负数，理解正数、负数的意义，能正确地读、写正数和负数。</a:t>
            </a:r>
          </a:p>
        </p:txBody>
      </p:sp>
      <p:sp>
        <p:nvSpPr>
          <p:cNvPr id="62" name="PA-矩形 61"/>
          <p:cNvSpPr/>
          <p:nvPr>
            <p:custDataLst>
              <p:tags r:id="rId2"/>
            </p:custDataLst>
          </p:nvPr>
        </p:nvSpPr>
        <p:spPr>
          <a:xfrm>
            <a:off x="2413519" y="3757760"/>
            <a:ext cx="7612200" cy="1015663"/>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228600"/>
            <a:r>
              <a:rPr lang="zh-CN" altLang="en-US" sz="300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了解数的分类，知道</a:t>
            </a:r>
            <a:r>
              <a:rPr lang="en-US" altLang="zh-CN" sz="300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a:t>
            </a:r>
            <a:r>
              <a:rPr lang="zh-CN" altLang="en-US" sz="300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既不是正数也不是负数。</a:t>
            </a:r>
          </a:p>
        </p:txBody>
      </p:sp>
      <p:sp>
        <p:nvSpPr>
          <p:cNvPr id="67" name="PA-矩形 66"/>
          <p:cNvSpPr/>
          <p:nvPr>
            <p:custDataLst>
              <p:tags r:id="rId3"/>
            </p:custDataLst>
          </p:nvPr>
        </p:nvSpPr>
        <p:spPr>
          <a:xfrm>
            <a:off x="2413519" y="4871256"/>
            <a:ext cx="8711239" cy="55399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r>
              <a:rPr lang="zh-CN" altLang="en-US" sz="3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感受数轴与负数的关系。</a:t>
            </a:r>
          </a:p>
        </p:txBody>
      </p:sp>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5989" y="-217246"/>
            <a:ext cx="4469540" cy="2032968"/>
          </a:xfrm>
          <a:prstGeom prst="rect">
            <a:avLst/>
          </a:prstGeom>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39404" y="2418289"/>
            <a:ext cx="4940969" cy="12464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228600"/>
            <a:r>
              <a:rPr lang="zh-CN" altLang="en-US" sz="7500">
                <a:solidFill>
                  <a:prstClr val="white"/>
                </a:solidFill>
                <a:effectLst>
                  <a:outerShdw blurRad="165100" dist="127000" dir="5400000" algn="ctr" rotWithShape="0">
                    <a:srgbClr val="1949E9">
                      <a:alpha val="54000"/>
                    </a:srgb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再 见</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300"/>
                                        <p:tgtEl>
                                          <p:spTgt spid="4"/>
                                        </p:tgtEl>
                                      </p:cBhvr>
                                    </p:animEffect>
                                  </p:childTnLst>
                                </p:cTn>
                              </p:par>
                              <p:par>
                                <p:cTn id="8" presetID="42" presetClass="path" presetSubtype="0" decel="100000" fill="hold" grpId="1" nodeType="withEffect">
                                  <p:stCondLst>
                                    <p:cond delay="0"/>
                                  </p:stCondLst>
                                  <p:iterate type="lt">
                                    <p:tmPct val="10000"/>
                                  </p:iterate>
                                  <p:childTnLst>
                                    <p:animMotion origin="layout" path="M 1.45322E-06 -9.25926E-07 L 0.13712 0.12593" pathEditMode="relative" rAng="0" ptsTypes="AA">
                                      <p:cBhvr>
                                        <p:cTn id="9" dur="300" spd="-100000" fill="hold"/>
                                        <p:tgtEl>
                                          <p:spTgt spid="4"/>
                                        </p:tgtEl>
                                        <p:attrNameLst>
                                          <p:attrName>ppt_x</p:attrName>
                                          <p:attrName>ppt_y</p:attrName>
                                        </p:attrNameLst>
                                      </p:cBhvr>
                                      <p:rCtr x="6856" y="6296"/>
                                    </p:animMotion>
                                  </p:childTnLst>
                                </p:cTn>
                              </p:par>
                              <p:par>
                                <p:cTn id="10" presetID="8" presetClass="emph" presetSubtype="0" decel="100000" fill="hold" grpId="2" nodeType="withEffect">
                                  <p:stCondLst>
                                    <p:cond delay="300"/>
                                  </p:stCondLst>
                                  <p:iterate type="lt">
                                    <p:tmPct val="10000"/>
                                  </p:iterate>
                                  <p:childTnLst>
                                    <p:animRot by="-1800000">
                                      <p:cBhvr>
                                        <p:cTn id="11" dur="250" fill="hold"/>
                                        <p:tgtEl>
                                          <p:spTgt spid="4"/>
                                        </p:tgtEl>
                                        <p:attrNameLst>
                                          <p:attrName>r</p:attrName>
                                        </p:attrNameLst>
                                      </p:cBhvr>
                                    </p:animRot>
                                  </p:childTnLst>
                                </p:cTn>
                              </p:par>
                              <p:par>
                                <p:cTn id="12" presetID="6" presetClass="emph" presetSubtype="0" decel="100000" fill="hold" grpId="3" nodeType="withEffect">
                                  <p:stCondLst>
                                    <p:cond delay="300"/>
                                  </p:stCondLst>
                                  <p:iterate type="lt">
                                    <p:tmPct val="10000"/>
                                  </p:iterate>
                                  <p:childTnLst>
                                    <p:animScale>
                                      <p:cBhvr>
                                        <p:cTn id="13" dur="250" fill="hold"/>
                                        <p:tgtEl>
                                          <p:spTgt spid="4"/>
                                        </p:tgtEl>
                                      </p:cBhvr>
                                      <p:by x="125000" y="125000"/>
                                    </p:animScale>
                                  </p:childTnLst>
                                </p:cTn>
                              </p:par>
                              <p:par>
                                <p:cTn id="14" presetID="8" presetClass="emph" presetSubtype="0" decel="100000" fill="hold" grpId="4" nodeType="withEffect">
                                  <p:stCondLst>
                                    <p:cond delay="550"/>
                                  </p:stCondLst>
                                  <p:iterate type="lt">
                                    <p:tmPct val="10000"/>
                                  </p:iterate>
                                  <p:childTnLst>
                                    <p:animRot by="1800000">
                                      <p:cBhvr>
                                        <p:cTn id="15" dur="250" fill="hold"/>
                                        <p:tgtEl>
                                          <p:spTgt spid="4"/>
                                        </p:tgtEl>
                                        <p:attrNameLst>
                                          <p:attrName>r</p:attrName>
                                        </p:attrNameLst>
                                      </p:cBhvr>
                                    </p:animRot>
                                  </p:childTnLst>
                                </p:cTn>
                              </p:par>
                              <p:par>
                                <p:cTn id="16" presetID="6" presetClass="emph" presetSubtype="0" decel="100000" fill="hold" grpId="5" nodeType="withEffect">
                                  <p:stCondLst>
                                    <p:cond delay="550"/>
                                  </p:stCondLst>
                                  <p:iterate type="lt">
                                    <p:tmPct val="10000"/>
                                  </p:iterate>
                                  <p:childTnLst>
                                    <p:animScale>
                                      <p:cBhvr>
                                        <p:cTn id="17" dur="250" fill="hold"/>
                                        <p:tgtEl>
                                          <p:spTgt spid="4"/>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4" grpId="2"/>
      <p:bldP spid="4" grpId="3"/>
      <p:bldP spid="4" grpId="4"/>
      <p:bldP spid="4" grpId="5"/>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圆角 41"/>
          <p:cNvSpPr/>
          <p:nvPr/>
        </p:nvSpPr>
        <p:spPr>
          <a:xfrm>
            <a:off x="8032584" y="1895725"/>
            <a:ext cx="2196244" cy="1343747"/>
          </a:xfrm>
          <a:prstGeom prst="roundRect">
            <a:avLst>
              <a:gd name="adj" fmla="val 6422"/>
            </a:avLst>
          </a:prstGeom>
          <a:solidFill>
            <a:schemeClr val="bg1"/>
          </a:solidFill>
          <a:ln w="50800">
            <a:gradFill flip="none" rotWithShape="1">
              <a:gsLst>
                <a:gs pos="0">
                  <a:srgbClr val="3F62E7"/>
                </a:gs>
                <a:gs pos="48000">
                  <a:srgbClr val="3585DB"/>
                </a:gs>
                <a:gs pos="100000">
                  <a:srgbClr val="2BA2D0"/>
                </a:gs>
              </a:gsLst>
              <a:lin ang="162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pic>
        <p:nvPicPr>
          <p:cNvPr id="4" name="图片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40217" y="1899791"/>
            <a:ext cx="2188612" cy="1331835"/>
          </a:xfrm>
          <a:prstGeom prst="roundRect">
            <a:avLst>
              <a:gd name="adj" fmla="val 5944"/>
            </a:avLst>
          </a:prstGeom>
        </p:spPr>
      </p:pic>
      <p:sp>
        <p:nvSpPr>
          <p:cNvPr id="23" name="矩形: 圆角 22"/>
          <p:cNvSpPr/>
          <p:nvPr/>
        </p:nvSpPr>
        <p:spPr>
          <a:xfrm>
            <a:off x="4881878" y="1894572"/>
            <a:ext cx="2196244" cy="1343747"/>
          </a:xfrm>
          <a:prstGeom prst="roundRect">
            <a:avLst>
              <a:gd name="adj" fmla="val 6422"/>
            </a:avLst>
          </a:prstGeom>
          <a:solidFill>
            <a:schemeClr val="bg1"/>
          </a:solidFill>
          <a:ln w="50800">
            <a:gradFill flip="none" rotWithShape="1">
              <a:gsLst>
                <a:gs pos="0">
                  <a:srgbClr val="3F62E7"/>
                </a:gs>
                <a:gs pos="48000">
                  <a:srgbClr val="3585DB"/>
                </a:gs>
                <a:gs pos="100000">
                  <a:srgbClr val="2BA2D0"/>
                </a:gs>
              </a:gsLst>
              <a:lin ang="162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pic>
        <p:nvPicPr>
          <p:cNvPr id="1028" name="Picture 4"/>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4881878" y="1895638"/>
            <a:ext cx="2196244" cy="1331835"/>
          </a:xfrm>
          <a:prstGeom prst="roundRect">
            <a:avLst>
              <a:gd name="adj" fmla="val 6811"/>
            </a:avLst>
          </a:prstGeom>
          <a:noFill/>
          <a:extLst>
            <a:ext uri="{909E8E84-426E-40DD-AFC4-6F175D3DCCD1}">
              <a14:hiddenFill xmlns:a14="http://schemas.microsoft.com/office/drawing/2010/main">
                <a:solidFill>
                  <a:srgbClr val="FFFFFF"/>
                </a:solidFill>
              </a14:hiddenFill>
            </a:ext>
          </a:extLst>
        </p:spPr>
      </p:pic>
      <p:sp>
        <p:nvSpPr>
          <p:cNvPr id="22" name="文本框 21"/>
          <p:cNvSpPr txBox="1"/>
          <p:nvPr/>
        </p:nvSpPr>
        <p:spPr>
          <a:xfrm>
            <a:off x="1151581" y="324824"/>
            <a:ext cx="2456569" cy="600164"/>
          </a:xfrm>
          <a:prstGeom prst="rect">
            <a:avLst/>
          </a:prstGeom>
          <a:noFill/>
        </p:spPr>
        <p:txBody>
          <a:bodyPr wrap="square" rtlCol="0">
            <a:spAutoFit/>
          </a:bodyPr>
          <a:lstStyle>
            <a:defPPr>
              <a:defRPr lang="en-US"/>
            </a:defPPr>
            <a:lvl1pPr marL="0" algn="l" defTabSz="457200" rtl="0" eaLnBrk="1" latinLnBrk="0" hangingPunct="1">
              <a:defRPr sz="6500" b="1" kern="1200">
                <a:solidFill>
                  <a:schemeClr val="tx1"/>
                </a:solidFill>
                <a:latin typeface="思源黑体 CN Bold" panose="020B0800000000000000" charset="-122"/>
                <a:ea typeface="思源黑体 CN Bold" panose="020B0800000000000000" charset="-122"/>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r>
              <a:rPr lang="zh-CN" altLang="en-US" sz="3300">
                <a:solidFill>
                  <a:prstClr val="black"/>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例题</a:t>
            </a:r>
          </a:p>
        </p:txBody>
      </p:sp>
      <p:sp>
        <p:nvSpPr>
          <p:cNvPr id="9" name="PA- 18"/>
          <p:cNvSpPr txBox="1"/>
          <p:nvPr>
            <p:custDataLst>
              <p:tags r:id="rId1"/>
            </p:custDataLst>
          </p:nvPr>
        </p:nvSpPr>
        <p:spPr>
          <a:xfrm>
            <a:off x="595002" y="991967"/>
            <a:ext cx="11001997" cy="6421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228600">
              <a:lnSpc>
                <a:spcPct val="150000"/>
              </a:lnSpc>
            </a:pP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下面是中央气象台</a:t>
            </a: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2020</a:t>
            </a: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年</a:t>
            </a: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月</a:t>
            </a: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6</a:t>
            </a: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日下午发布的六个城市的气温预报。</a:t>
            </a:r>
            <a:endPar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2" name="组合 1"/>
          <p:cNvGrpSpPr/>
          <p:nvPr/>
        </p:nvGrpSpPr>
        <p:grpSpPr>
          <a:xfrm>
            <a:off x="1841290" y="1899791"/>
            <a:ext cx="2196244" cy="1343747"/>
            <a:chOff x="6550842" y="4714848"/>
            <a:chExt cx="8921701" cy="5550289"/>
          </a:xfrm>
        </p:grpSpPr>
        <p:sp>
          <p:nvSpPr>
            <p:cNvPr id="15" name="矩形: 圆角 14"/>
            <p:cNvSpPr/>
            <p:nvPr/>
          </p:nvSpPr>
          <p:spPr>
            <a:xfrm>
              <a:off x="6550842" y="4714848"/>
              <a:ext cx="8921699" cy="5550289"/>
            </a:xfrm>
            <a:prstGeom prst="roundRect">
              <a:avLst>
                <a:gd name="adj" fmla="val 6422"/>
              </a:avLst>
            </a:prstGeom>
            <a:solidFill>
              <a:schemeClr val="bg1"/>
            </a:solidFill>
            <a:ln w="50800">
              <a:gradFill flip="none" rotWithShape="1">
                <a:gsLst>
                  <a:gs pos="0">
                    <a:srgbClr val="3F62E7"/>
                  </a:gs>
                  <a:gs pos="48000">
                    <a:srgbClr val="3585DB"/>
                  </a:gs>
                  <a:gs pos="100000">
                    <a:srgbClr val="2BA2D0"/>
                  </a:gs>
                </a:gsLst>
                <a:lin ang="162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pic>
          <p:nvPicPr>
            <p:cNvPr id="1026" name="Picture 2"/>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6550842" y="4723648"/>
              <a:ext cx="8921701" cy="5541489"/>
            </a:xfrm>
            <a:prstGeom prst="roundRect">
              <a:avLst>
                <a:gd name="adj" fmla="val 7355"/>
              </a:avLst>
            </a:prstGeom>
            <a:noFill/>
            <a:extLst>
              <a:ext uri="{909E8E84-426E-40DD-AFC4-6F175D3DCCD1}">
                <a14:hiddenFill xmlns:a14="http://schemas.microsoft.com/office/drawing/2010/main">
                  <a:solidFill>
                    <a:srgbClr val="FFFFFF"/>
                  </a:solidFill>
                </a14:hiddenFill>
              </a:ext>
            </a:extLst>
          </p:spPr>
        </p:pic>
      </p:grpSp>
      <p:sp>
        <p:nvSpPr>
          <p:cNvPr id="18" name="PA-圆角矩形 6"/>
          <p:cNvSpPr/>
          <p:nvPr>
            <p:custDataLst>
              <p:tags r:id="rId2"/>
            </p:custDataLst>
          </p:nvPr>
        </p:nvSpPr>
        <p:spPr>
          <a:xfrm>
            <a:off x="1661270" y="3370813"/>
            <a:ext cx="2592288" cy="432048"/>
          </a:xfrm>
          <a:prstGeom prst="roundRect">
            <a:avLst>
              <a:gd name="adj" fmla="val 19697"/>
            </a:avLst>
          </a:prstGeom>
          <a:solidFill>
            <a:schemeClr val="bg1"/>
          </a:solidFill>
          <a:ln w="127000">
            <a:solidFill>
              <a:srgbClr val="FEC32D"/>
            </a:solid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r>
              <a:rPr lang="zh-CN" altLang="en-US" sz="2700" dirty="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北京 </a:t>
            </a:r>
            <a:r>
              <a:rPr lang="en-US" altLang="zh-CN" sz="2700" dirty="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-1</a:t>
            </a:r>
            <a:r>
              <a:rPr lang="zh-CN" altLang="en-US" sz="2700" dirty="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r>
              <a:rPr lang="en-US" altLang="zh-CN" sz="2700" dirty="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~-8</a:t>
            </a:r>
            <a:r>
              <a:rPr lang="zh-CN" altLang="en-US" sz="2700" dirty="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p:txBody>
      </p:sp>
      <p:sp>
        <p:nvSpPr>
          <p:cNvPr id="25" name="PA-圆角矩形 6"/>
          <p:cNvSpPr/>
          <p:nvPr>
            <p:custDataLst>
              <p:tags r:id="rId3"/>
            </p:custDataLst>
          </p:nvPr>
        </p:nvSpPr>
        <p:spPr>
          <a:xfrm>
            <a:off x="4701858" y="3365594"/>
            <a:ext cx="2592288" cy="432048"/>
          </a:xfrm>
          <a:prstGeom prst="roundRect">
            <a:avLst>
              <a:gd name="adj" fmla="val 19697"/>
            </a:avLst>
          </a:prstGeom>
          <a:solidFill>
            <a:schemeClr val="bg1"/>
          </a:solidFill>
          <a:ln w="127000">
            <a:solidFill>
              <a:srgbClr val="FEC32D"/>
            </a:solid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r>
              <a:rPr lang="zh-CN" altLang="en-US" sz="2700" dirty="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上海 </a:t>
            </a:r>
            <a:r>
              <a:rPr lang="en-US" altLang="zh-CN" sz="2700" dirty="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8</a:t>
            </a:r>
            <a:r>
              <a:rPr lang="zh-CN" altLang="en-US" sz="2700" dirty="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r>
              <a:rPr lang="en-US" altLang="zh-CN" sz="2700" dirty="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~5</a:t>
            </a:r>
            <a:r>
              <a:rPr lang="zh-CN" altLang="en-US" sz="2700" dirty="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p:txBody>
      </p:sp>
      <p:sp>
        <p:nvSpPr>
          <p:cNvPr id="29" name="PA-圆角矩形 6"/>
          <p:cNvSpPr/>
          <p:nvPr>
            <p:custDataLst>
              <p:tags r:id="rId4"/>
            </p:custDataLst>
          </p:nvPr>
        </p:nvSpPr>
        <p:spPr>
          <a:xfrm>
            <a:off x="7482511" y="3366553"/>
            <a:ext cx="3412766" cy="432048"/>
          </a:xfrm>
          <a:prstGeom prst="roundRect">
            <a:avLst>
              <a:gd name="adj" fmla="val 19697"/>
            </a:avLst>
          </a:prstGeom>
          <a:solidFill>
            <a:schemeClr val="bg1"/>
          </a:solidFill>
          <a:ln w="127000">
            <a:solidFill>
              <a:srgbClr val="FEC32D"/>
            </a:solid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哈尔滨 </a:t>
            </a:r>
            <a:r>
              <a:rPr lang="en-US" altLang="zh-CN"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-14</a:t>
            </a:r>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r>
              <a:rPr lang="en-US" altLang="zh-CN"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~-24</a:t>
            </a:r>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p:txBody>
      </p:sp>
      <p:grpSp>
        <p:nvGrpSpPr>
          <p:cNvPr id="30" name="组合 29"/>
          <p:cNvGrpSpPr/>
          <p:nvPr/>
        </p:nvGrpSpPr>
        <p:grpSpPr>
          <a:xfrm>
            <a:off x="1848921" y="3948460"/>
            <a:ext cx="2196244" cy="1343747"/>
            <a:chOff x="6550842" y="4714848"/>
            <a:chExt cx="8921701" cy="5550289"/>
          </a:xfrm>
        </p:grpSpPr>
        <p:sp>
          <p:nvSpPr>
            <p:cNvPr id="31" name="矩形: 圆角 30"/>
            <p:cNvSpPr/>
            <p:nvPr/>
          </p:nvSpPr>
          <p:spPr>
            <a:xfrm>
              <a:off x="6550842" y="4714848"/>
              <a:ext cx="8921699" cy="5550289"/>
            </a:xfrm>
            <a:prstGeom prst="roundRect">
              <a:avLst>
                <a:gd name="adj" fmla="val 6422"/>
              </a:avLst>
            </a:prstGeom>
            <a:solidFill>
              <a:schemeClr val="bg1"/>
            </a:solidFill>
            <a:ln w="50800">
              <a:gradFill flip="none" rotWithShape="1">
                <a:gsLst>
                  <a:gs pos="0">
                    <a:srgbClr val="3F62E7"/>
                  </a:gs>
                  <a:gs pos="48000">
                    <a:srgbClr val="3585DB"/>
                  </a:gs>
                  <a:gs pos="100000">
                    <a:srgbClr val="2BA2D0"/>
                  </a:gs>
                </a:gsLst>
                <a:lin ang="162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pic>
          <p:nvPicPr>
            <p:cNvPr id="32" name="Picture 2"/>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6550843" y="4714848"/>
              <a:ext cx="8921700" cy="5550289"/>
            </a:xfrm>
            <a:prstGeom prst="roundRect">
              <a:avLst>
                <a:gd name="adj" fmla="val 7355"/>
              </a:avLst>
            </a:prstGeom>
            <a:noFill/>
            <a:extLst>
              <a:ext uri="{909E8E84-426E-40DD-AFC4-6F175D3DCCD1}">
                <a14:hiddenFill xmlns:a14="http://schemas.microsoft.com/office/drawing/2010/main">
                  <a:solidFill>
                    <a:srgbClr val="FFFFFF"/>
                  </a:solidFill>
                </a14:hiddenFill>
              </a:ext>
            </a:extLst>
          </p:spPr>
        </p:pic>
      </p:grpSp>
      <p:sp>
        <p:nvSpPr>
          <p:cNvPr id="33" name="PA-圆角矩形 6"/>
          <p:cNvSpPr/>
          <p:nvPr>
            <p:custDataLst>
              <p:tags r:id="rId5"/>
            </p:custDataLst>
          </p:nvPr>
        </p:nvSpPr>
        <p:spPr>
          <a:xfrm>
            <a:off x="1668901" y="5419482"/>
            <a:ext cx="2592288" cy="432048"/>
          </a:xfrm>
          <a:prstGeom prst="roundRect">
            <a:avLst>
              <a:gd name="adj" fmla="val 19697"/>
            </a:avLst>
          </a:prstGeom>
          <a:solidFill>
            <a:schemeClr val="bg1"/>
          </a:solidFill>
          <a:ln w="127000">
            <a:solidFill>
              <a:srgbClr val="FEC32D"/>
            </a:solid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西安 </a:t>
            </a:r>
            <a:r>
              <a:rPr lang="en-US" altLang="zh-CN"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5</a:t>
            </a:r>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r>
              <a:rPr lang="en-US" altLang="zh-CN"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~0</a:t>
            </a:r>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p:txBody>
      </p:sp>
      <p:grpSp>
        <p:nvGrpSpPr>
          <p:cNvPr id="34" name="组合 33"/>
          <p:cNvGrpSpPr/>
          <p:nvPr/>
        </p:nvGrpSpPr>
        <p:grpSpPr>
          <a:xfrm>
            <a:off x="4889510" y="3943241"/>
            <a:ext cx="2196244" cy="1343747"/>
            <a:chOff x="6550842" y="4714848"/>
            <a:chExt cx="8921701" cy="5550289"/>
          </a:xfrm>
        </p:grpSpPr>
        <p:sp>
          <p:nvSpPr>
            <p:cNvPr id="35" name="矩形: 圆角 34"/>
            <p:cNvSpPr/>
            <p:nvPr/>
          </p:nvSpPr>
          <p:spPr>
            <a:xfrm>
              <a:off x="6550842" y="4714848"/>
              <a:ext cx="8921699" cy="5550289"/>
            </a:xfrm>
            <a:prstGeom prst="roundRect">
              <a:avLst>
                <a:gd name="adj" fmla="val 6422"/>
              </a:avLst>
            </a:prstGeom>
            <a:solidFill>
              <a:schemeClr val="bg1"/>
            </a:solidFill>
            <a:ln w="50800">
              <a:gradFill flip="none" rotWithShape="1">
                <a:gsLst>
                  <a:gs pos="0">
                    <a:srgbClr val="3F62E7"/>
                  </a:gs>
                  <a:gs pos="48000">
                    <a:srgbClr val="3585DB"/>
                  </a:gs>
                  <a:gs pos="100000">
                    <a:srgbClr val="2BA2D0"/>
                  </a:gs>
                </a:gsLst>
                <a:lin ang="162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pic>
          <p:nvPicPr>
            <p:cNvPr id="36" name="Picture 2"/>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6550843" y="4714848"/>
              <a:ext cx="8921700" cy="5550289"/>
            </a:xfrm>
            <a:prstGeom prst="roundRect">
              <a:avLst>
                <a:gd name="adj" fmla="val 7355"/>
              </a:avLst>
            </a:prstGeom>
            <a:noFill/>
            <a:extLst>
              <a:ext uri="{909E8E84-426E-40DD-AFC4-6F175D3DCCD1}">
                <a14:hiddenFill xmlns:a14="http://schemas.microsoft.com/office/drawing/2010/main">
                  <a:solidFill>
                    <a:srgbClr val="FFFFFF"/>
                  </a:solidFill>
                </a14:hiddenFill>
              </a:ext>
            </a:extLst>
          </p:spPr>
        </p:pic>
      </p:grpSp>
      <p:sp>
        <p:nvSpPr>
          <p:cNvPr id="37" name="PA-圆角矩形 6"/>
          <p:cNvSpPr/>
          <p:nvPr>
            <p:custDataLst>
              <p:tags r:id="rId6"/>
            </p:custDataLst>
          </p:nvPr>
        </p:nvSpPr>
        <p:spPr>
          <a:xfrm>
            <a:off x="4709490" y="5414263"/>
            <a:ext cx="2592288" cy="432048"/>
          </a:xfrm>
          <a:prstGeom prst="roundRect">
            <a:avLst>
              <a:gd name="adj" fmla="val 19697"/>
            </a:avLst>
          </a:prstGeom>
          <a:solidFill>
            <a:schemeClr val="bg1"/>
          </a:solidFill>
          <a:ln w="127000">
            <a:solidFill>
              <a:srgbClr val="FEC32D"/>
            </a:solid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银川 </a:t>
            </a:r>
            <a:r>
              <a:rPr lang="en-US" altLang="zh-CN"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5</a:t>
            </a:r>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r>
              <a:rPr lang="en-US" altLang="zh-CN"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~-5</a:t>
            </a:r>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p:txBody>
      </p:sp>
      <p:grpSp>
        <p:nvGrpSpPr>
          <p:cNvPr id="38" name="组合 37"/>
          <p:cNvGrpSpPr/>
          <p:nvPr/>
        </p:nvGrpSpPr>
        <p:grpSpPr>
          <a:xfrm>
            <a:off x="8040217" y="3946330"/>
            <a:ext cx="2196244" cy="1343747"/>
            <a:chOff x="6550842" y="4714848"/>
            <a:chExt cx="8921701" cy="5550289"/>
          </a:xfrm>
        </p:grpSpPr>
        <p:sp>
          <p:nvSpPr>
            <p:cNvPr id="39" name="矩形: 圆角 38"/>
            <p:cNvSpPr/>
            <p:nvPr/>
          </p:nvSpPr>
          <p:spPr>
            <a:xfrm>
              <a:off x="6550842" y="4714848"/>
              <a:ext cx="8921699" cy="5550289"/>
            </a:xfrm>
            <a:prstGeom prst="roundRect">
              <a:avLst>
                <a:gd name="adj" fmla="val 6422"/>
              </a:avLst>
            </a:prstGeom>
            <a:solidFill>
              <a:schemeClr val="bg1"/>
            </a:solidFill>
            <a:ln w="50800">
              <a:gradFill flip="none" rotWithShape="1">
                <a:gsLst>
                  <a:gs pos="0">
                    <a:srgbClr val="3F62E7"/>
                  </a:gs>
                  <a:gs pos="48000">
                    <a:srgbClr val="3585DB"/>
                  </a:gs>
                  <a:gs pos="100000">
                    <a:srgbClr val="2BA2D0"/>
                  </a:gs>
                </a:gsLst>
                <a:lin ang="162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pic>
          <p:nvPicPr>
            <p:cNvPr id="40" name="Picture 2"/>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6550843" y="4714848"/>
              <a:ext cx="8921700" cy="5550289"/>
            </a:xfrm>
            <a:prstGeom prst="roundRect">
              <a:avLst>
                <a:gd name="adj" fmla="val 7355"/>
              </a:avLst>
            </a:prstGeom>
            <a:noFill/>
            <a:extLst>
              <a:ext uri="{909E8E84-426E-40DD-AFC4-6F175D3DCCD1}">
                <a14:hiddenFill xmlns:a14="http://schemas.microsoft.com/office/drawing/2010/main">
                  <a:solidFill>
                    <a:srgbClr val="FFFFFF"/>
                  </a:solidFill>
                </a14:hiddenFill>
              </a:ext>
            </a:extLst>
          </p:spPr>
        </p:pic>
      </p:grpSp>
      <p:sp>
        <p:nvSpPr>
          <p:cNvPr id="41" name="PA-圆角矩形 6"/>
          <p:cNvSpPr/>
          <p:nvPr>
            <p:custDataLst>
              <p:tags r:id="rId7"/>
            </p:custDataLst>
          </p:nvPr>
        </p:nvSpPr>
        <p:spPr>
          <a:xfrm>
            <a:off x="7744552" y="5415222"/>
            <a:ext cx="2764694" cy="432048"/>
          </a:xfrm>
          <a:prstGeom prst="roundRect">
            <a:avLst>
              <a:gd name="adj" fmla="val 19697"/>
            </a:avLst>
          </a:prstGeom>
          <a:solidFill>
            <a:schemeClr val="bg1"/>
          </a:solidFill>
          <a:ln w="127000">
            <a:solidFill>
              <a:srgbClr val="FEC32D"/>
            </a:solid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海口 </a:t>
            </a:r>
            <a:r>
              <a:rPr lang="en-US" altLang="zh-CN"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24</a:t>
            </a:r>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r>
              <a:rPr lang="en-US" altLang="zh-CN"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~19</a:t>
            </a:r>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p:txBody>
      </p:sp>
      <p:pic>
        <p:nvPicPr>
          <p:cNvPr id="17" name="图片 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40217" y="3946330"/>
            <a:ext cx="2196244" cy="1343747"/>
          </a:xfrm>
          <a:prstGeom prst="roundRect">
            <a:avLst>
              <a:gd name="adj" fmla="val 5326"/>
            </a:avLst>
          </a:prstGeom>
        </p:spPr>
      </p:pic>
      <p:pic>
        <p:nvPicPr>
          <p:cNvPr id="1030" name="Picture 6"/>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4889510" y="3932569"/>
            <a:ext cx="2196244" cy="1353354"/>
          </a:xfrm>
          <a:prstGeom prst="roundRect">
            <a:avLst>
              <a:gd name="adj" fmla="val 7015"/>
            </a:avLst>
          </a:prstGeom>
          <a:noFill/>
          <a:extLst>
            <a:ext uri="{909E8E84-426E-40DD-AFC4-6F175D3DCCD1}">
              <a14:hiddenFill xmlns:a14="http://schemas.microsoft.com/office/drawing/2010/main">
                <a:solidFill>
                  <a:srgbClr val="FFFFFF"/>
                </a:solidFill>
              </a14:hiddenFill>
            </a:ext>
          </a:extLst>
        </p:spPr>
      </p:pic>
      <p:pic>
        <p:nvPicPr>
          <p:cNvPr id="1032" name="Picture 8"/>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1848921" y="3938853"/>
            <a:ext cx="2196244" cy="1343747"/>
          </a:xfrm>
          <a:prstGeom prst="roundRect">
            <a:avLst>
              <a:gd name="adj" fmla="val 5326"/>
            </a:avLst>
          </a:prstGeom>
          <a:noFill/>
          <a:extLst>
            <a:ext uri="{909E8E84-426E-40DD-AFC4-6F175D3DCCD1}">
              <a14:hiddenFill xmlns:a14="http://schemas.microsoft.com/office/drawing/2010/main">
                <a:solidFill>
                  <a:srgbClr val="FFFFFF"/>
                </a:solidFill>
              </a14:hiddenFill>
            </a:ext>
          </a:extLst>
        </p:spPr>
      </p:pic>
      <p:sp>
        <p:nvSpPr>
          <p:cNvPr id="49" name="椭圆 48"/>
          <p:cNvSpPr/>
          <p:nvPr/>
        </p:nvSpPr>
        <p:spPr>
          <a:xfrm>
            <a:off x="8715734" y="3366553"/>
            <a:ext cx="619700" cy="42830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sp>
        <p:nvSpPr>
          <p:cNvPr id="50" name="椭圆 49"/>
          <p:cNvSpPr/>
          <p:nvPr/>
        </p:nvSpPr>
        <p:spPr>
          <a:xfrm>
            <a:off x="2522483" y="3394742"/>
            <a:ext cx="432734" cy="39285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sp>
        <p:nvSpPr>
          <p:cNvPr id="52" name="椭圆 51"/>
          <p:cNvSpPr/>
          <p:nvPr/>
        </p:nvSpPr>
        <p:spPr>
          <a:xfrm>
            <a:off x="3403517" y="3394742"/>
            <a:ext cx="412224" cy="39285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sp>
        <p:nvSpPr>
          <p:cNvPr id="53" name="椭圆 52"/>
          <p:cNvSpPr/>
          <p:nvPr/>
        </p:nvSpPr>
        <p:spPr>
          <a:xfrm>
            <a:off x="9796781" y="3366553"/>
            <a:ext cx="619700" cy="42830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sp>
        <p:nvSpPr>
          <p:cNvPr id="54" name="椭圆 53"/>
          <p:cNvSpPr/>
          <p:nvPr/>
        </p:nvSpPr>
        <p:spPr>
          <a:xfrm>
            <a:off x="6375670" y="5430667"/>
            <a:ext cx="440411" cy="39285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pic>
        <p:nvPicPr>
          <p:cNvPr id="43" name="图片 42" descr="F:\临时\案例分析.png案例分析"/>
          <p:cNvPicPr>
            <a:picLocks noChangeAspect="1"/>
          </p:cNvPicPr>
          <p:nvPr/>
        </p:nvPicPr>
        <p:blipFill>
          <a:blip r:embed="rId16"/>
          <a:stretch>
            <a:fillRect/>
          </a:stretch>
        </p:blipFill>
        <p:spPr>
          <a:xfrm>
            <a:off x="283544" y="256859"/>
            <a:ext cx="908685" cy="68992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up)">
                                      <p:cBhvr>
                                        <p:cTn id="10" dur="500"/>
                                        <p:tgtEl>
                                          <p:spTgt spid="4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wipe(up)">
                                      <p:cBhvr>
                                        <p:cTn id="13" dur="500"/>
                                        <p:tgtEl>
                                          <p:spTgt spid="52"/>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wipe(up)">
                                      <p:cBhvr>
                                        <p:cTn id="16" dur="500"/>
                                        <p:tgtEl>
                                          <p:spTgt spid="53"/>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up)">
                                      <p:cBhvr>
                                        <p:cTn id="1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2" grpId="0" animBg="1"/>
      <p:bldP spid="53" grpId="0" animBg="1"/>
      <p:bldP spid="5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圆角 41"/>
          <p:cNvSpPr/>
          <p:nvPr/>
        </p:nvSpPr>
        <p:spPr>
          <a:xfrm>
            <a:off x="7356141" y="1840175"/>
            <a:ext cx="2196244" cy="1343747"/>
          </a:xfrm>
          <a:prstGeom prst="roundRect">
            <a:avLst>
              <a:gd name="adj" fmla="val 6422"/>
            </a:avLst>
          </a:prstGeom>
          <a:solidFill>
            <a:schemeClr val="bg1"/>
          </a:solidFill>
          <a:ln w="50800">
            <a:gradFill flip="none" rotWithShape="1">
              <a:gsLst>
                <a:gs pos="0">
                  <a:srgbClr val="3F62E7"/>
                </a:gs>
                <a:gs pos="48000">
                  <a:srgbClr val="3585DB"/>
                </a:gs>
                <a:gs pos="100000">
                  <a:srgbClr val="2BA2D0"/>
                </a:gs>
              </a:gsLst>
              <a:lin ang="162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pic>
        <p:nvPicPr>
          <p:cNvPr id="4" name="图片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63772" y="1844241"/>
            <a:ext cx="2188612" cy="1331835"/>
          </a:xfrm>
          <a:prstGeom prst="roundRect">
            <a:avLst>
              <a:gd name="adj" fmla="val 5944"/>
            </a:avLst>
          </a:prstGeom>
        </p:spPr>
      </p:pic>
      <p:sp>
        <p:nvSpPr>
          <p:cNvPr id="23" name="矩形: 圆角 22"/>
          <p:cNvSpPr/>
          <p:nvPr/>
        </p:nvSpPr>
        <p:spPr>
          <a:xfrm>
            <a:off x="4205434" y="1839022"/>
            <a:ext cx="2196244" cy="1343747"/>
          </a:xfrm>
          <a:prstGeom prst="roundRect">
            <a:avLst>
              <a:gd name="adj" fmla="val 6422"/>
            </a:avLst>
          </a:prstGeom>
          <a:solidFill>
            <a:schemeClr val="bg1"/>
          </a:solidFill>
          <a:ln w="50800">
            <a:gradFill flip="none" rotWithShape="1">
              <a:gsLst>
                <a:gs pos="0">
                  <a:srgbClr val="3F62E7"/>
                </a:gs>
                <a:gs pos="48000">
                  <a:srgbClr val="3585DB"/>
                </a:gs>
                <a:gs pos="100000">
                  <a:srgbClr val="2BA2D0"/>
                </a:gs>
              </a:gsLst>
              <a:lin ang="162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pic>
        <p:nvPicPr>
          <p:cNvPr id="1028" name="Picture 4"/>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4205433" y="1840087"/>
            <a:ext cx="2196244" cy="1331835"/>
          </a:xfrm>
          <a:prstGeom prst="roundRect">
            <a:avLst>
              <a:gd name="adj" fmla="val 6811"/>
            </a:avLst>
          </a:prstGeom>
          <a:noFill/>
          <a:extLst>
            <a:ext uri="{909E8E84-426E-40DD-AFC4-6F175D3DCCD1}">
              <a14:hiddenFill xmlns:a14="http://schemas.microsoft.com/office/drawing/2010/main">
                <a:solidFill>
                  <a:srgbClr val="FFFFFF"/>
                </a:solidFill>
              </a14:hiddenFill>
            </a:ext>
          </a:extLst>
        </p:spPr>
      </p:pic>
      <p:sp>
        <p:nvSpPr>
          <p:cNvPr id="9" name="PA- 18"/>
          <p:cNvSpPr txBox="1"/>
          <p:nvPr>
            <p:custDataLst>
              <p:tags r:id="rId1"/>
            </p:custDataLst>
          </p:nvPr>
        </p:nvSpPr>
        <p:spPr>
          <a:xfrm>
            <a:off x="595002" y="991967"/>
            <a:ext cx="11001997" cy="6421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228600">
              <a:lnSpc>
                <a:spcPct val="150000"/>
              </a:lnSpc>
            </a:pP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下面是中央气象台</a:t>
            </a: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2020</a:t>
            </a: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年</a:t>
            </a: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月</a:t>
            </a: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6</a:t>
            </a: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日下午发布的六个城市的气温预报。</a:t>
            </a:r>
            <a:endPar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2" name="组合 1"/>
          <p:cNvGrpSpPr/>
          <p:nvPr/>
        </p:nvGrpSpPr>
        <p:grpSpPr>
          <a:xfrm>
            <a:off x="1164845" y="1844241"/>
            <a:ext cx="2196244" cy="1343747"/>
            <a:chOff x="6550842" y="4714848"/>
            <a:chExt cx="8921701" cy="5550289"/>
          </a:xfrm>
        </p:grpSpPr>
        <p:sp>
          <p:nvSpPr>
            <p:cNvPr id="15" name="矩形: 圆角 14"/>
            <p:cNvSpPr/>
            <p:nvPr/>
          </p:nvSpPr>
          <p:spPr>
            <a:xfrm>
              <a:off x="6550842" y="4714848"/>
              <a:ext cx="8921699" cy="5550289"/>
            </a:xfrm>
            <a:prstGeom prst="roundRect">
              <a:avLst>
                <a:gd name="adj" fmla="val 6422"/>
              </a:avLst>
            </a:prstGeom>
            <a:solidFill>
              <a:schemeClr val="bg1"/>
            </a:solidFill>
            <a:ln w="50800">
              <a:gradFill flip="none" rotWithShape="1">
                <a:gsLst>
                  <a:gs pos="0">
                    <a:srgbClr val="3F62E7"/>
                  </a:gs>
                  <a:gs pos="48000">
                    <a:srgbClr val="3585DB"/>
                  </a:gs>
                  <a:gs pos="100000">
                    <a:srgbClr val="2BA2D0"/>
                  </a:gs>
                </a:gsLst>
                <a:lin ang="162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pic>
          <p:nvPicPr>
            <p:cNvPr id="1026" name="Picture 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6550842" y="4723648"/>
              <a:ext cx="8921701" cy="5541489"/>
            </a:xfrm>
            <a:prstGeom prst="roundRect">
              <a:avLst>
                <a:gd name="adj" fmla="val 7355"/>
              </a:avLst>
            </a:prstGeom>
            <a:noFill/>
            <a:extLst>
              <a:ext uri="{909E8E84-426E-40DD-AFC4-6F175D3DCCD1}">
                <a14:hiddenFill xmlns:a14="http://schemas.microsoft.com/office/drawing/2010/main">
                  <a:solidFill>
                    <a:srgbClr val="FFFFFF"/>
                  </a:solidFill>
                </a14:hiddenFill>
              </a:ext>
            </a:extLst>
          </p:spPr>
        </p:pic>
      </p:grpSp>
      <p:sp>
        <p:nvSpPr>
          <p:cNvPr id="18" name="PA-圆角矩形 6"/>
          <p:cNvSpPr/>
          <p:nvPr>
            <p:custDataLst>
              <p:tags r:id="rId2"/>
            </p:custDataLst>
          </p:nvPr>
        </p:nvSpPr>
        <p:spPr>
          <a:xfrm>
            <a:off x="984825" y="3315262"/>
            <a:ext cx="2592288" cy="432048"/>
          </a:xfrm>
          <a:prstGeom prst="roundRect">
            <a:avLst>
              <a:gd name="adj" fmla="val 19697"/>
            </a:avLst>
          </a:prstGeom>
          <a:solidFill>
            <a:schemeClr val="bg1"/>
          </a:solidFill>
          <a:ln w="127000">
            <a:solidFill>
              <a:srgbClr val="FEC32D"/>
            </a:solid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北京 </a:t>
            </a:r>
            <a:r>
              <a:rPr lang="en-US" altLang="zh-CN"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-1</a:t>
            </a:r>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r>
              <a:rPr lang="en-US" altLang="zh-CN"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~-8</a:t>
            </a:r>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p:txBody>
      </p:sp>
      <p:sp>
        <p:nvSpPr>
          <p:cNvPr id="25" name="PA-圆角矩形 6"/>
          <p:cNvSpPr/>
          <p:nvPr>
            <p:custDataLst>
              <p:tags r:id="rId3"/>
            </p:custDataLst>
          </p:nvPr>
        </p:nvSpPr>
        <p:spPr>
          <a:xfrm>
            <a:off x="4025414" y="3310043"/>
            <a:ext cx="2592288" cy="432048"/>
          </a:xfrm>
          <a:prstGeom prst="roundRect">
            <a:avLst>
              <a:gd name="adj" fmla="val 19697"/>
            </a:avLst>
          </a:prstGeom>
          <a:solidFill>
            <a:schemeClr val="bg1"/>
          </a:solidFill>
          <a:ln w="127000">
            <a:solidFill>
              <a:srgbClr val="FEC32D"/>
            </a:solid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上海 </a:t>
            </a:r>
            <a:r>
              <a:rPr lang="en-US" altLang="zh-CN"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8</a:t>
            </a:r>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r>
              <a:rPr lang="en-US" altLang="zh-CN"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~5</a:t>
            </a:r>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p:txBody>
      </p:sp>
      <p:sp>
        <p:nvSpPr>
          <p:cNvPr id="29" name="PA-圆角矩形 6"/>
          <p:cNvSpPr/>
          <p:nvPr>
            <p:custDataLst>
              <p:tags r:id="rId4"/>
            </p:custDataLst>
          </p:nvPr>
        </p:nvSpPr>
        <p:spPr>
          <a:xfrm>
            <a:off x="6806067" y="3311002"/>
            <a:ext cx="3412766" cy="432048"/>
          </a:xfrm>
          <a:prstGeom prst="roundRect">
            <a:avLst>
              <a:gd name="adj" fmla="val 19697"/>
            </a:avLst>
          </a:prstGeom>
          <a:solidFill>
            <a:schemeClr val="bg1"/>
          </a:solidFill>
          <a:ln w="127000">
            <a:solidFill>
              <a:srgbClr val="FEC32D"/>
            </a:solid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哈尔滨 </a:t>
            </a:r>
            <a:r>
              <a:rPr lang="en-US" altLang="zh-CN"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-14</a:t>
            </a:r>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r>
              <a:rPr lang="en-US" altLang="zh-CN"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~-24</a:t>
            </a:r>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p:txBody>
      </p:sp>
      <p:grpSp>
        <p:nvGrpSpPr>
          <p:cNvPr id="30" name="组合 29"/>
          <p:cNvGrpSpPr/>
          <p:nvPr/>
        </p:nvGrpSpPr>
        <p:grpSpPr>
          <a:xfrm>
            <a:off x="1172477" y="3892910"/>
            <a:ext cx="2196244" cy="1343747"/>
            <a:chOff x="6550842" y="4714848"/>
            <a:chExt cx="8921701" cy="5550289"/>
          </a:xfrm>
        </p:grpSpPr>
        <p:sp>
          <p:nvSpPr>
            <p:cNvPr id="31" name="矩形: 圆角 30"/>
            <p:cNvSpPr/>
            <p:nvPr/>
          </p:nvSpPr>
          <p:spPr>
            <a:xfrm>
              <a:off x="6550842" y="4714848"/>
              <a:ext cx="8921699" cy="5550289"/>
            </a:xfrm>
            <a:prstGeom prst="roundRect">
              <a:avLst>
                <a:gd name="adj" fmla="val 6422"/>
              </a:avLst>
            </a:prstGeom>
            <a:solidFill>
              <a:schemeClr val="bg1"/>
            </a:solidFill>
            <a:ln w="50800">
              <a:gradFill flip="none" rotWithShape="1">
                <a:gsLst>
                  <a:gs pos="0">
                    <a:srgbClr val="3F62E7"/>
                  </a:gs>
                  <a:gs pos="48000">
                    <a:srgbClr val="3585DB"/>
                  </a:gs>
                  <a:gs pos="100000">
                    <a:srgbClr val="2BA2D0"/>
                  </a:gs>
                </a:gsLst>
                <a:lin ang="162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pic>
          <p:nvPicPr>
            <p:cNvPr id="32" name="Picture 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6550843" y="4714848"/>
              <a:ext cx="8921700" cy="5550289"/>
            </a:xfrm>
            <a:prstGeom prst="roundRect">
              <a:avLst>
                <a:gd name="adj" fmla="val 7355"/>
              </a:avLst>
            </a:prstGeom>
            <a:noFill/>
            <a:extLst>
              <a:ext uri="{909E8E84-426E-40DD-AFC4-6F175D3DCCD1}">
                <a14:hiddenFill xmlns:a14="http://schemas.microsoft.com/office/drawing/2010/main">
                  <a:solidFill>
                    <a:srgbClr val="FFFFFF"/>
                  </a:solidFill>
                </a14:hiddenFill>
              </a:ext>
            </a:extLst>
          </p:spPr>
        </p:pic>
      </p:grpSp>
      <p:sp>
        <p:nvSpPr>
          <p:cNvPr id="33" name="PA-圆角矩形 6"/>
          <p:cNvSpPr/>
          <p:nvPr>
            <p:custDataLst>
              <p:tags r:id="rId5"/>
            </p:custDataLst>
          </p:nvPr>
        </p:nvSpPr>
        <p:spPr>
          <a:xfrm>
            <a:off x="992457" y="5363931"/>
            <a:ext cx="2592288" cy="432048"/>
          </a:xfrm>
          <a:prstGeom prst="roundRect">
            <a:avLst>
              <a:gd name="adj" fmla="val 19697"/>
            </a:avLst>
          </a:prstGeom>
          <a:solidFill>
            <a:schemeClr val="bg1"/>
          </a:solidFill>
          <a:ln w="127000">
            <a:solidFill>
              <a:srgbClr val="FEC32D"/>
            </a:solid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西安 </a:t>
            </a:r>
            <a:r>
              <a:rPr lang="en-US" altLang="zh-CN"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5</a:t>
            </a:r>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r>
              <a:rPr lang="en-US" altLang="zh-CN"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~0</a:t>
            </a:r>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p:txBody>
      </p:sp>
      <p:grpSp>
        <p:nvGrpSpPr>
          <p:cNvPr id="34" name="组合 33"/>
          <p:cNvGrpSpPr/>
          <p:nvPr/>
        </p:nvGrpSpPr>
        <p:grpSpPr>
          <a:xfrm>
            <a:off x="4213065" y="3887691"/>
            <a:ext cx="2196244" cy="1343747"/>
            <a:chOff x="6550842" y="4714848"/>
            <a:chExt cx="8921701" cy="5550289"/>
          </a:xfrm>
        </p:grpSpPr>
        <p:sp>
          <p:nvSpPr>
            <p:cNvPr id="35" name="矩形: 圆角 34"/>
            <p:cNvSpPr/>
            <p:nvPr/>
          </p:nvSpPr>
          <p:spPr>
            <a:xfrm>
              <a:off x="6550842" y="4714848"/>
              <a:ext cx="8921699" cy="5550289"/>
            </a:xfrm>
            <a:prstGeom prst="roundRect">
              <a:avLst>
                <a:gd name="adj" fmla="val 6422"/>
              </a:avLst>
            </a:prstGeom>
            <a:solidFill>
              <a:schemeClr val="bg1"/>
            </a:solidFill>
            <a:ln w="50800">
              <a:gradFill flip="none" rotWithShape="1">
                <a:gsLst>
                  <a:gs pos="0">
                    <a:srgbClr val="3F62E7"/>
                  </a:gs>
                  <a:gs pos="48000">
                    <a:srgbClr val="3585DB"/>
                  </a:gs>
                  <a:gs pos="100000">
                    <a:srgbClr val="2BA2D0"/>
                  </a:gs>
                </a:gsLst>
                <a:lin ang="162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pic>
          <p:nvPicPr>
            <p:cNvPr id="36" name="Picture 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6550843" y="4714848"/>
              <a:ext cx="8921700" cy="5550289"/>
            </a:xfrm>
            <a:prstGeom prst="roundRect">
              <a:avLst>
                <a:gd name="adj" fmla="val 7355"/>
              </a:avLst>
            </a:prstGeom>
            <a:noFill/>
            <a:extLst>
              <a:ext uri="{909E8E84-426E-40DD-AFC4-6F175D3DCCD1}">
                <a14:hiddenFill xmlns:a14="http://schemas.microsoft.com/office/drawing/2010/main">
                  <a:solidFill>
                    <a:srgbClr val="FFFFFF"/>
                  </a:solidFill>
                </a14:hiddenFill>
              </a:ext>
            </a:extLst>
          </p:spPr>
        </p:pic>
      </p:grpSp>
      <p:sp>
        <p:nvSpPr>
          <p:cNvPr id="37" name="PA-圆角矩形 6"/>
          <p:cNvSpPr/>
          <p:nvPr>
            <p:custDataLst>
              <p:tags r:id="rId6"/>
            </p:custDataLst>
          </p:nvPr>
        </p:nvSpPr>
        <p:spPr>
          <a:xfrm>
            <a:off x="4033045" y="5358712"/>
            <a:ext cx="2592288" cy="432048"/>
          </a:xfrm>
          <a:prstGeom prst="roundRect">
            <a:avLst>
              <a:gd name="adj" fmla="val 19697"/>
            </a:avLst>
          </a:prstGeom>
          <a:solidFill>
            <a:schemeClr val="bg1"/>
          </a:solidFill>
          <a:ln w="127000">
            <a:solidFill>
              <a:srgbClr val="FEC32D"/>
            </a:solid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银川 </a:t>
            </a:r>
            <a:r>
              <a:rPr lang="en-US" altLang="zh-CN"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5</a:t>
            </a:r>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r>
              <a:rPr lang="en-US" altLang="zh-CN"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~-5</a:t>
            </a:r>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p:txBody>
      </p:sp>
      <p:grpSp>
        <p:nvGrpSpPr>
          <p:cNvPr id="38" name="组合 37"/>
          <p:cNvGrpSpPr/>
          <p:nvPr/>
        </p:nvGrpSpPr>
        <p:grpSpPr>
          <a:xfrm>
            <a:off x="7363772" y="3890779"/>
            <a:ext cx="2196244" cy="1343747"/>
            <a:chOff x="6550842" y="4714848"/>
            <a:chExt cx="8921701" cy="5550289"/>
          </a:xfrm>
        </p:grpSpPr>
        <p:sp>
          <p:nvSpPr>
            <p:cNvPr id="39" name="矩形: 圆角 38"/>
            <p:cNvSpPr/>
            <p:nvPr/>
          </p:nvSpPr>
          <p:spPr>
            <a:xfrm>
              <a:off x="6550842" y="4714848"/>
              <a:ext cx="8921699" cy="5550289"/>
            </a:xfrm>
            <a:prstGeom prst="roundRect">
              <a:avLst>
                <a:gd name="adj" fmla="val 6422"/>
              </a:avLst>
            </a:prstGeom>
            <a:solidFill>
              <a:schemeClr val="bg1"/>
            </a:solidFill>
            <a:ln w="50800">
              <a:gradFill flip="none" rotWithShape="1">
                <a:gsLst>
                  <a:gs pos="0">
                    <a:srgbClr val="3F62E7"/>
                  </a:gs>
                  <a:gs pos="48000">
                    <a:srgbClr val="3585DB"/>
                  </a:gs>
                  <a:gs pos="100000">
                    <a:srgbClr val="2BA2D0"/>
                  </a:gs>
                </a:gsLst>
                <a:lin ang="162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pic>
          <p:nvPicPr>
            <p:cNvPr id="40" name="Picture 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6550843" y="4714848"/>
              <a:ext cx="8921700" cy="5550289"/>
            </a:xfrm>
            <a:prstGeom prst="roundRect">
              <a:avLst>
                <a:gd name="adj" fmla="val 7355"/>
              </a:avLst>
            </a:prstGeom>
            <a:noFill/>
            <a:extLst>
              <a:ext uri="{909E8E84-426E-40DD-AFC4-6F175D3DCCD1}">
                <a14:hiddenFill xmlns:a14="http://schemas.microsoft.com/office/drawing/2010/main">
                  <a:solidFill>
                    <a:srgbClr val="FFFFFF"/>
                  </a:solidFill>
                </a14:hiddenFill>
              </a:ext>
            </a:extLst>
          </p:spPr>
        </p:pic>
      </p:grpSp>
      <p:sp>
        <p:nvSpPr>
          <p:cNvPr id="41" name="PA-圆角矩形 6"/>
          <p:cNvSpPr/>
          <p:nvPr>
            <p:custDataLst>
              <p:tags r:id="rId7"/>
            </p:custDataLst>
          </p:nvPr>
        </p:nvSpPr>
        <p:spPr>
          <a:xfrm>
            <a:off x="7068108" y="5359671"/>
            <a:ext cx="2764694" cy="432048"/>
          </a:xfrm>
          <a:prstGeom prst="roundRect">
            <a:avLst>
              <a:gd name="adj" fmla="val 19697"/>
            </a:avLst>
          </a:prstGeom>
          <a:solidFill>
            <a:schemeClr val="bg1"/>
          </a:solidFill>
          <a:ln w="127000">
            <a:solidFill>
              <a:srgbClr val="FEC32D"/>
            </a:solid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海口 </a:t>
            </a:r>
            <a:r>
              <a:rPr lang="en-US" altLang="zh-CN"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24</a:t>
            </a:r>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r>
              <a:rPr lang="en-US" altLang="zh-CN"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~19</a:t>
            </a:r>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p:txBody>
      </p:sp>
      <p:pic>
        <p:nvPicPr>
          <p:cNvPr id="17" name="图片 1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63772" y="3890779"/>
            <a:ext cx="2196244" cy="1343747"/>
          </a:xfrm>
          <a:prstGeom prst="roundRect">
            <a:avLst>
              <a:gd name="adj" fmla="val 5326"/>
            </a:avLst>
          </a:prstGeom>
        </p:spPr>
      </p:pic>
      <p:pic>
        <p:nvPicPr>
          <p:cNvPr id="1030" name="Picture 6"/>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4213065" y="3877018"/>
            <a:ext cx="2196244" cy="1353354"/>
          </a:xfrm>
          <a:prstGeom prst="roundRect">
            <a:avLst>
              <a:gd name="adj" fmla="val 7015"/>
            </a:avLst>
          </a:prstGeom>
          <a:noFill/>
          <a:extLst>
            <a:ext uri="{909E8E84-426E-40DD-AFC4-6F175D3DCCD1}">
              <a14:hiddenFill xmlns:a14="http://schemas.microsoft.com/office/drawing/2010/main">
                <a:solidFill>
                  <a:srgbClr val="FFFFFF"/>
                </a:solidFill>
              </a14:hiddenFill>
            </a:ext>
          </a:extLst>
        </p:spPr>
      </p:pic>
      <p:pic>
        <p:nvPicPr>
          <p:cNvPr id="1032" name="Picture 8"/>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1172476" y="3883302"/>
            <a:ext cx="2196244" cy="1343747"/>
          </a:xfrm>
          <a:prstGeom prst="roundRect">
            <a:avLst>
              <a:gd name="adj" fmla="val 5326"/>
            </a:avLst>
          </a:prstGeom>
          <a:noFill/>
          <a:extLst>
            <a:ext uri="{909E8E84-426E-40DD-AFC4-6F175D3DCCD1}">
              <a14:hiddenFill xmlns:a14="http://schemas.microsoft.com/office/drawing/2010/main">
                <a:solidFill>
                  <a:srgbClr val="FFFFFF"/>
                </a:solidFill>
              </a14:hiddenFill>
            </a:ext>
          </a:extLst>
        </p:spPr>
      </p:pic>
      <p:sp>
        <p:nvSpPr>
          <p:cNvPr id="49" name="椭圆 48"/>
          <p:cNvSpPr/>
          <p:nvPr/>
        </p:nvSpPr>
        <p:spPr>
          <a:xfrm>
            <a:off x="8040217" y="3301221"/>
            <a:ext cx="612068" cy="42223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sp>
        <p:nvSpPr>
          <p:cNvPr id="50" name="椭圆 49"/>
          <p:cNvSpPr/>
          <p:nvPr/>
        </p:nvSpPr>
        <p:spPr>
          <a:xfrm>
            <a:off x="1843956" y="3339192"/>
            <a:ext cx="434816" cy="39285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sp>
        <p:nvSpPr>
          <p:cNvPr id="52" name="椭圆 51"/>
          <p:cNvSpPr/>
          <p:nvPr/>
        </p:nvSpPr>
        <p:spPr>
          <a:xfrm>
            <a:off x="2727072" y="3339192"/>
            <a:ext cx="434816" cy="39285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sp>
        <p:nvSpPr>
          <p:cNvPr id="53" name="椭圆 52"/>
          <p:cNvSpPr/>
          <p:nvPr/>
        </p:nvSpPr>
        <p:spPr>
          <a:xfrm>
            <a:off x="9120337" y="3307261"/>
            <a:ext cx="612068" cy="43204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sp>
        <p:nvSpPr>
          <p:cNvPr id="54" name="椭圆 53"/>
          <p:cNvSpPr/>
          <p:nvPr/>
        </p:nvSpPr>
        <p:spPr>
          <a:xfrm>
            <a:off x="5714707" y="5375564"/>
            <a:ext cx="396775" cy="39285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sp>
        <p:nvSpPr>
          <p:cNvPr id="55" name="PA- 18"/>
          <p:cNvSpPr txBox="1"/>
          <p:nvPr>
            <p:custDataLst>
              <p:tags r:id="rId8"/>
            </p:custDataLst>
          </p:nvPr>
        </p:nvSpPr>
        <p:spPr>
          <a:xfrm>
            <a:off x="10599341" y="2479174"/>
            <a:ext cx="997657" cy="70320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50000"/>
              </a:lnSpc>
            </a:pPr>
            <a:r>
              <a:rPr lang="zh-CN" altLang="en-US" sz="30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负号</a:t>
            </a:r>
            <a:endParaRPr lang="en-US" altLang="zh-CN" sz="30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4" name="箭头: 下 43"/>
          <p:cNvSpPr/>
          <p:nvPr/>
        </p:nvSpPr>
        <p:spPr>
          <a:xfrm>
            <a:off x="10819586" y="3237528"/>
            <a:ext cx="432048" cy="509782"/>
          </a:xfrm>
          <a:prstGeom prst="downArrow">
            <a:avLst/>
          </a:prstGeom>
          <a:solidFill>
            <a:srgbClr val="2D7BFC"/>
          </a:solidFill>
          <a:ln>
            <a:solidFill>
              <a:srgbClr val="2D7B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sp>
        <p:nvSpPr>
          <p:cNvPr id="57" name="PA- 18"/>
          <p:cNvSpPr txBox="1"/>
          <p:nvPr>
            <p:custDataLst>
              <p:tags r:id="rId9"/>
            </p:custDataLst>
          </p:nvPr>
        </p:nvSpPr>
        <p:spPr>
          <a:xfrm>
            <a:off x="10599341" y="3673955"/>
            <a:ext cx="997657" cy="70320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50000"/>
              </a:lnSpc>
            </a:pPr>
            <a:r>
              <a:rPr lang="zh-CN" altLang="en-US" sz="30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负数</a:t>
            </a:r>
            <a:endParaRPr lang="en-US" altLang="zh-CN" sz="30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8" name="椭圆 57"/>
          <p:cNvSpPr/>
          <p:nvPr/>
        </p:nvSpPr>
        <p:spPr>
          <a:xfrm>
            <a:off x="2727072" y="5373216"/>
            <a:ext cx="668628" cy="392850"/>
          </a:xfrm>
          <a:prstGeom prst="ellipse">
            <a:avLst/>
          </a:prstGeom>
          <a:noFill/>
          <a:ln w="76200">
            <a:solidFill>
              <a:srgbClr val="3A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sp>
        <p:nvSpPr>
          <p:cNvPr id="45" name="文本框 44"/>
          <p:cNvSpPr txBox="1"/>
          <p:nvPr/>
        </p:nvSpPr>
        <p:spPr>
          <a:xfrm>
            <a:off x="1151581" y="324824"/>
            <a:ext cx="2456569" cy="600164"/>
          </a:xfrm>
          <a:prstGeom prst="rect">
            <a:avLst/>
          </a:prstGeom>
          <a:noFill/>
        </p:spPr>
        <p:txBody>
          <a:bodyPr wrap="square" rtlCol="0">
            <a:spAutoFit/>
          </a:bodyPr>
          <a:lstStyle>
            <a:defPPr>
              <a:defRPr lang="en-US"/>
            </a:defPPr>
            <a:lvl1pPr marL="0" algn="l" defTabSz="457200" rtl="0" eaLnBrk="1" latinLnBrk="0" hangingPunct="1">
              <a:defRPr sz="6500" b="1" kern="1200">
                <a:solidFill>
                  <a:schemeClr val="tx1"/>
                </a:solidFill>
                <a:latin typeface="思源黑体 CN Bold" panose="020B0800000000000000" charset="-122"/>
                <a:ea typeface="思源黑体 CN Bold" panose="020B0800000000000000" charset="-122"/>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r>
              <a:rPr lang="zh-CN" altLang="en-US" sz="3300">
                <a:solidFill>
                  <a:prstClr val="black"/>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例题</a:t>
            </a:r>
          </a:p>
        </p:txBody>
      </p:sp>
      <p:pic>
        <p:nvPicPr>
          <p:cNvPr id="46" name="图片 45" descr="F:\临时\案例分析.png案例分析"/>
          <p:cNvPicPr>
            <a:picLocks noChangeAspect="1"/>
          </p:cNvPicPr>
          <p:nvPr/>
        </p:nvPicPr>
        <p:blipFill>
          <a:blip r:embed="rId18"/>
          <a:stretch>
            <a:fillRect/>
          </a:stretch>
        </p:blipFill>
        <p:spPr>
          <a:xfrm>
            <a:off x="283544" y="256859"/>
            <a:ext cx="908685" cy="68992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up)">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up)">
                                      <p:cBhvr>
                                        <p:cTn id="12" dur="500"/>
                                        <p:tgtEl>
                                          <p:spTgt spid="44"/>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wipe(up)">
                                      <p:cBhvr>
                                        <p:cTn id="15" dur="500"/>
                                        <p:tgtEl>
                                          <p:spTgt spid="5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4" grpId="0" animBg="1"/>
      <p:bldP spid="57" grpId="0"/>
      <p:bldP spid="5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93107" y="1484784"/>
            <a:ext cx="3889658" cy="2450424"/>
            <a:chOff x="1459562" y="2893257"/>
            <a:chExt cx="9523011" cy="5760640"/>
          </a:xfrm>
        </p:grpSpPr>
        <p:sp>
          <p:nvSpPr>
            <p:cNvPr id="31" name="矩形: 圆角 30"/>
            <p:cNvSpPr/>
            <p:nvPr/>
          </p:nvSpPr>
          <p:spPr>
            <a:xfrm>
              <a:off x="1459562" y="2893257"/>
              <a:ext cx="9523011" cy="5756337"/>
            </a:xfrm>
            <a:prstGeom prst="roundRect">
              <a:avLst>
                <a:gd name="adj" fmla="val 6422"/>
              </a:avLst>
            </a:prstGeom>
            <a:solidFill>
              <a:schemeClr val="bg1"/>
            </a:solidFill>
            <a:ln w="50800">
              <a:gradFill flip="none" rotWithShape="1">
                <a:gsLst>
                  <a:gs pos="0">
                    <a:srgbClr val="3F62E7"/>
                  </a:gs>
                  <a:gs pos="48000">
                    <a:srgbClr val="3585DB"/>
                  </a:gs>
                  <a:gs pos="100000">
                    <a:srgbClr val="2BA2D0"/>
                  </a:gs>
                </a:gsLst>
                <a:lin ang="162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pic>
          <p:nvPicPr>
            <p:cNvPr id="1032" name="Picture 8"/>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462014" y="2897560"/>
              <a:ext cx="9520559" cy="5756337"/>
            </a:xfrm>
            <a:prstGeom prst="roundRect">
              <a:avLst>
                <a:gd name="adj" fmla="val 5326"/>
              </a:avLst>
            </a:prstGeom>
            <a:noFill/>
            <a:extLst>
              <a:ext uri="{909E8E84-426E-40DD-AFC4-6F175D3DCCD1}">
                <a14:hiddenFill xmlns:a14="http://schemas.microsoft.com/office/drawing/2010/main">
                  <a:solidFill>
                    <a:srgbClr val="FFFFFF"/>
                  </a:solidFill>
                </a14:hiddenFill>
              </a:ext>
            </a:extLst>
          </p:spPr>
        </p:pic>
      </p:grpSp>
      <p:sp>
        <p:nvSpPr>
          <p:cNvPr id="33" name="PA-圆角矩形 6"/>
          <p:cNvSpPr/>
          <p:nvPr>
            <p:custDataLst>
              <p:tags r:id="rId1"/>
            </p:custDataLst>
          </p:nvPr>
        </p:nvSpPr>
        <p:spPr>
          <a:xfrm>
            <a:off x="1333780" y="4113076"/>
            <a:ext cx="2808312" cy="612068"/>
          </a:xfrm>
          <a:prstGeom prst="roundRect">
            <a:avLst>
              <a:gd name="adj" fmla="val 19697"/>
            </a:avLst>
          </a:prstGeom>
          <a:solidFill>
            <a:schemeClr val="bg1"/>
          </a:solidFill>
          <a:ln w="127000">
            <a:solidFill>
              <a:srgbClr val="FEC32D"/>
            </a:solid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西安 </a:t>
            </a:r>
            <a:r>
              <a:rPr lang="en-US" altLang="zh-CN"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5</a:t>
            </a:r>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r>
              <a:rPr lang="en-US" altLang="zh-CN"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~0</a:t>
            </a:r>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p:txBody>
      </p:sp>
      <p:sp>
        <p:nvSpPr>
          <p:cNvPr id="43" name="PA- 18"/>
          <p:cNvSpPr txBox="1"/>
          <p:nvPr>
            <p:custDataLst>
              <p:tags r:id="rId2"/>
            </p:custDataLst>
          </p:nvPr>
        </p:nvSpPr>
        <p:spPr>
          <a:xfrm>
            <a:off x="5735960" y="690717"/>
            <a:ext cx="5580620" cy="60144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50000"/>
              </a:lnSpc>
            </a:pPr>
            <a:r>
              <a:rPr lang="en-US" altLang="zh-CN" sz="250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a:t>
            </a:r>
            <a:r>
              <a:rPr lang="zh-CN" altLang="en-US" sz="250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℃表示淡水开始结冰的温度。</a:t>
            </a:r>
            <a:endParaRPr lang="en-US" altLang="zh-CN" sz="250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5" name="PA- 18"/>
          <p:cNvSpPr txBox="1"/>
          <p:nvPr>
            <p:custDataLst>
              <p:tags r:id="rId3"/>
            </p:custDataLst>
          </p:nvPr>
        </p:nvSpPr>
        <p:spPr>
          <a:xfrm>
            <a:off x="5146816" y="1358434"/>
            <a:ext cx="6224172" cy="97654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228600">
              <a:lnSpc>
                <a:spcPct val="120000"/>
              </a:lnSpc>
            </a:pPr>
            <a:r>
              <a:rPr lang="zh-CN" altLang="en-US" sz="250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sz="2500">
                <a:solidFill>
                  <a:srgbClr val="3E7FEB"/>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比</a:t>
            </a:r>
            <a:r>
              <a:rPr lang="en-US" altLang="zh-CN" sz="2500">
                <a:solidFill>
                  <a:srgbClr val="3E7FEB"/>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a:t>
            </a:r>
            <a:r>
              <a:rPr lang="zh-CN" altLang="en-US" sz="2500">
                <a:solidFill>
                  <a:srgbClr val="3E7FEB"/>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℃低</a:t>
            </a:r>
            <a:r>
              <a:rPr lang="zh-CN" altLang="en-US" sz="25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的温度叫</a:t>
            </a:r>
            <a:r>
              <a:rPr lang="zh-CN" altLang="en-US" sz="2500">
                <a:solidFill>
                  <a:srgbClr val="3E7FEB"/>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零下</a:t>
            </a:r>
            <a:r>
              <a:rPr lang="zh-CN" altLang="en-US" sz="25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温度，通常在数字前加“</a:t>
            </a:r>
            <a:r>
              <a:rPr lang="en-US" altLang="zh-CN" sz="25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5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”（负号）。</a:t>
            </a:r>
            <a:endParaRPr lang="en-US" altLang="zh-CN" sz="25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7" name="PA- 18"/>
          <p:cNvSpPr txBox="1"/>
          <p:nvPr>
            <p:custDataLst>
              <p:tags r:id="rId4"/>
            </p:custDataLst>
          </p:nvPr>
        </p:nvSpPr>
        <p:spPr>
          <a:xfrm>
            <a:off x="5146816" y="3564421"/>
            <a:ext cx="6224172" cy="1438214"/>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228600">
              <a:lnSpc>
                <a:spcPct val="120000"/>
              </a:lnSpc>
            </a:pPr>
            <a:r>
              <a:rPr lang="zh-CN" altLang="en-US" sz="250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sz="2500">
                <a:solidFill>
                  <a:srgbClr val="3E7FEB"/>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比</a:t>
            </a:r>
            <a:r>
              <a:rPr lang="en-US" altLang="zh-CN" sz="2500">
                <a:solidFill>
                  <a:srgbClr val="3E7FEB"/>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a:t>
            </a:r>
            <a:r>
              <a:rPr lang="zh-CN" altLang="en-US" sz="2500">
                <a:solidFill>
                  <a:srgbClr val="3E7FEB"/>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℃高</a:t>
            </a:r>
            <a:r>
              <a:rPr lang="zh-CN" altLang="en-US" sz="25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的温度叫</a:t>
            </a:r>
            <a:r>
              <a:rPr lang="zh-CN" altLang="en-US" sz="2500">
                <a:solidFill>
                  <a:srgbClr val="3E7FEB"/>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零上</a:t>
            </a:r>
            <a:r>
              <a:rPr lang="zh-CN" altLang="en-US" sz="25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温度，通常在数字前加“</a:t>
            </a:r>
            <a:r>
              <a:rPr lang="en-US" altLang="zh-CN" sz="25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5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”（正号），一般情况下可省略不写。</a:t>
            </a:r>
            <a:endParaRPr lang="en-US" altLang="zh-CN" sz="25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12" name="组合 11"/>
          <p:cNvGrpSpPr/>
          <p:nvPr/>
        </p:nvGrpSpPr>
        <p:grpSpPr>
          <a:xfrm>
            <a:off x="5087888" y="2355164"/>
            <a:ext cx="6371813" cy="1082542"/>
            <a:chOff x="4988373" y="9813899"/>
            <a:chExt cx="11107164" cy="2323580"/>
          </a:xfrm>
        </p:grpSpPr>
        <p:sp>
          <p:nvSpPr>
            <p:cNvPr id="13" name="圆角矩形 58"/>
            <p:cNvSpPr/>
            <p:nvPr/>
          </p:nvSpPr>
          <p:spPr>
            <a:xfrm>
              <a:off x="4988374" y="9972000"/>
              <a:ext cx="11107163" cy="2165479"/>
            </a:xfrm>
            <a:prstGeom prst="roundRect">
              <a:avLst/>
            </a:prstGeom>
            <a:solidFill>
              <a:srgbClr val="2D7BFC"/>
            </a:solidFill>
            <a:ln>
              <a:noFill/>
            </a:ln>
            <a:effectLst>
              <a:outerShdw blurRad="304800" dist="228600" dir="5400000" algn="t" rotWithShape="0">
                <a:srgbClr val="C1D0FF">
                  <a:alpha val="27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2500">
                <a:solidFill>
                  <a:prstClr val="white"/>
                </a:solidFill>
              </a:endParaRPr>
            </a:p>
          </p:txBody>
        </p:sp>
        <p:sp>
          <p:nvSpPr>
            <p:cNvPr id="14" name="圆角矩形 59"/>
            <p:cNvSpPr/>
            <p:nvPr/>
          </p:nvSpPr>
          <p:spPr>
            <a:xfrm>
              <a:off x="4988373" y="9813899"/>
              <a:ext cx="11107164" cy="2165479"/>
            </a:xfrm>
            <a:prstGeom prst="roundRect">
              <a:avLst/>
            </a:prstGeom>
            <a:solidFill>
              <a:schemeClr val="bg1"/>
            </a:solidFill>
            <a:ln w="57150">
              <a:solidFill>
                <a:srgbClr val="438AFB"/>
              </a:solidFill>
            </a:ln>
            <a:effectLst>
              <a:outerShdw blurRad="304800" dist="114300" dir="5400000" algn="t" rotWithShape="0">
                <a:srgbClr val="C4E2F7">
                  <a:alpha val="27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2500">
                <a:solidFill>
                  <a:prstClr val="white"/>
                </a:solidFill>
              </a:endParaRPr>
            </a:p>
          </p:txBody>
        </p:sp>
        <p:sp>
          <p:nvSpPr>
            <p:cNvPr id="15" name="PA-矩形 57"/>
            <p:cNvSpPr/>
            <p:nvPr>
              <p:custDataLst>
                <p:tags r:id="rId6"/>
              </p:custDataLst>
            </p:nvPr>
          </p:nvSpPr>
          <p:spPr>
            <a:xfrm>
              <a:off x="5091095" y="9877690"/>
              <a:ext cx="10849799" cy="209607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228600">
                <a:lnSpc>
                  <a:spcPct val="120000"/>
                </a:lnSpc>
              </a:pPr>
              <a:r>
                <a:rPr lang="zh-CN" altLang="en-US" sz="25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如：</a:t>
              </a:r>
              <a:r>
                <a:rPr lang="en-US" altLang="zh-CN" sz="25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5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℃表示零下</a:t>
              </a:r>
              <a:r>
                <a:rPr lang="en-US" altLang="zh-CN" sz="25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5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摄氏度，读作负一摄氏度。</a:t>
              </a:r>
              <a:endParaRPr lang="zh-CN" altLang="en-US" sz="2500" spc="60">
                <a:solidFill>
                  <a:srgbClr val="1C15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grpSp>
        <p:nvGrpSpPr>
          <p:cNvPr id="16" name="组合 15"/>
          <p:cNvGrpSpPr/>
          <p:nvPr/>
        </p:nvGrpSpPr>
        <p:grpSpPr>
          <a:xfrm>
            <a:off x="5099324" y="4562615"/>
            <a:ext cx="6360378" cy="1142228"/>
            <a:chOff x="4988373" y="9813898"/>
            <a:chExt cx="11087230" cy="3025669"/>
          </a:xfrm>
        </p:grpSpPr>
        <p:sp>
          <p:nvSpPr>
            <p:cNvPr id="17" name="圆角矩形 58"/>
            <p:cNvSpPr/>
            <p:nvPr/>
          </p:nvSpPr>
          <p:spPr>
            <a:xfrm>
              <a:off x="4988373" y="9972000"/>
              <a:ext cx="11087230" cy="2867567"/>
            </a:xfrm>
            <a:prstGeom prst="roundRect">
              <a:avLst/>
            </a:prstGeom>
            <a:solidFill>
              <a:srgbClr val="2D7BFC"/>
            </a:solidFill>
            <a:ln>
              <a:noFill/>
            </a:ln>
            <a:effectLst>
              <a:outerShdw blurRad="304800" dist="228600" dir="5400000" algn="t" rotWithShape="0">
                <a:srgbClr val="C1D0FF">
                  <a:alpha val="27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2500">
                <a:solidFill>
                  <a:prstClr val="white"/>
                </a:solidFill>
              </a:endParaRPr>
            </a:p>
          </p:txBody>
        </p:sp>
        <p:sp>
          <p:nvSpPr>
            <p:cNvPr id="18" name="圆角矩形 59"/>
            <p:cNvSpPr/>
            <p:nvPr/>
          </p:nvSpPr>
          <p:spPr>
            <a:xfrm>
              <a:off x="4988373" y="9813898"/>
              <a:ext cx="11087230" cy="2867567"/>
            </a:xfrm>
            <a:prstGeom prst="roundRect">
              <a:avLst/>
            </a:prstGeom>
            <a:solidFill>
              <a:schemeClr val="bg1"/>
            </a:solidFill>
            <a:ln w="57150">
              <a:solidFill>
                <a:srgbClr val="438AFB"/>
              </a:solidFill>
            </a:ln>
            <a:effectLst>
              <a:outerShdw blurRad="304800" dist="114300" dir="5400000" algn="t" rotWithShape="0">
                <a:srgbClr val="C4E2F7">
                  <a:alpha val="27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2500">
                <a:solidFill>
                  <a:prstClr val="white"/>
                </a:solidFill>
              </a:endParaRPr>
            </a:p>
          </p:txBody>
        </p:sp>
        <p:sp>
          <p:nvSpPr>
            <p:cNvPr id="19" name="PA-矩形 57"/>
            <p:cNvSpPr/>
            <p:nvPr>
              <p:custDataLst>
                <p:tags r:id="rId5"/>
              </p:custDataLst>
            </p:nvPr>
          </p:nvSpPr>
          <p:spPr>
            <a:xfrm>
              <a:off x="5071161" y="9958309"/>
              <a:ext cx="10865234" cy="258679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228600">
                <a:lnSpc>
                  <a:spcPct val="120000"/>
                </a:lnSpc>
              </a:pPr>
              <a:r>
                <a:rPr lang="zh-CN" altLang="en-US" sz="25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如：</a:t>
              </a:r>
              <a:r>
                <a:rPr lang="en-US" altLang="zh-CN" sz="25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r>
                <a:rPr lang="zh-CN" altLang="en-US" sz="25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℃表示零上</a:t>
              </a:r>
              <a:r>
                <a:rPr lang="en-US" altLang="zh-CN" sz="25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r>
                <a:rPr lang="zh-CN" altLang="en-US" sz="25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摄氏度，读作正五摄氏度，也可以写成</a:t>
              </a:r>
              <a:r>
                <a:rPr lang="en-US" altLang="zh-CN" sz="25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r>
                <a:rPr lang="zh-CN" altLang="en-US" sz="25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℃，读作五摄氏度。</a:t>
              </a:r>
              <a:endParaRPr lang="zh-CN" altLang="en-US" sz="2500" spc="60">
                <a:solidFill>
                  <a:srgbClr val="1C15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sp>
        <p:nvSpPr>
          <p:cNvPr id="20" name="文本框 19"/>
          <p:cNvSpPr txBox="1"/>
          <p:nvPr/>
        </p:nvSpPr>
        <p:spPr>
          <a:xfrm>
            <a:off x="1151581" y="324824"/>
            <a:ext cx="2456569" cy="600164"/>
          </a:xfrm>
          <a:prstGeom prst="rect">
            <a:avLst/>
          </a:prstGeom>
          <a:noFill/>
        </p:spPr>
        <p:txBody>
          <a:bodyPr wrap="square" rtlCol="0">
            <a:spAutoFit/>
          </a:bodyPr>
          <a:lstStyle>
            <a:defPPr>
              <a:defRPr lang="en-US"/>
            </a:defPPr>
            <a:lvl1pPr marL="0" algn="l" defTabSz="457200" rtl="0" eaLnBrk="1" latinLnBrk="0" hangingPunct="1">
              <a:defRPr sz="6500" b="1" kern="1200">
                <a:solidFill>
                  <a:schemeClr val="tx1"/>
                </a:solidFill>
                <a:latin typeface="思源黑体 CN Bold" panose="020B0800000000000000" charset="-122"/>
                <a:ea typeface="思源黑体 CN Bold" panose="020B0800000000000000" charset="-122"/>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r>
              <a:rPr lang="zh-CN" altLang="en-US" sz="3300">
                <a:solidFill>
                  <a:prstClr val="black"/>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例题</a:t>
            </a:r>
          </a:p>
        </p:txBody>
      </p:sp>
      <p:pic>
        <p:nvPicPr>
          <p:cNvPr id="21" name="图片 20" descr="F:\临时\案例分析.png案例分析"/>
          <p:cNvPicPr>
            <a:picLocks noChangeAspect="1"/>
          </p:cNvPicPr>
          <p:nvPr/>
        </p:nvPicPr>
        <p:blipFill>
          <a:blip r:embed="rId10"/>
          <a:stretch>
            <a:fillRect/>
          </a:stretch>
        </p:blipFill>
        <p:spPr>
          <a:xfrm>
            <a:off x="283544" y="256859"/>
            <a:ext cx="908685" cy="68992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left)">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wipe(left)">
                                      <p:cBhvr>
                                        <p:cTn id="21" dur="500"/>
                                        <p:tgtEl>
                                          <p:spTgt spid="4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4"/>
          <p:cNvGraphicFramePr>
            <a:graphicFrameLocks noGrp="1"/>
          </p:cNvGraphicFramePr>
          <p:nvPr/>
        </p:nvGraphicFramePr>
        <p:xfrm>
          <a:off x="1271464" y="1736812"/>
          <a:ext cx="9289033" cy="1368153"/>
        </p:xfrm>
        <a:graphic>
          <a:graphicData uri="http://schemas.openxmlformats.org/drawingml/2006/table">
            <a:tbl>
              <a:tblPr firstRow="1" bandRow="1">
                <a:tableStyleId>{5C22544A-7EE6-4342-B048-85BDC9FD1C3A}</a:tableStyleId>
              </a:tblPr>
              <a:tblGrid>
                <a:gridCol w="1882495">
                  <a:extLst>
                    <a:ext uri="{9D8B030D-6E8A-4147-A177-3AD203B41FA5}">
                      <a16:colId xmlns:a16="http://schemas.microsoft.com/office/drawing/2014/main" val="20000"/>
                    </a:ext>
                  </a:extLst>
                </a:gridCol>
                <a:gridCol w="1234423">
                  <a:extLst>
                    <a:ext uri="{9D8B030D-6E8A-4147-A177-3AD203B41FA5}">
                      <a16:colId xmlns:a16="http://schemas.microsoft.com/office/drawing/2014/main" val="20001"/>
                    </a:ext>
                  </a:extLst>
                </a:gridCol>
                <a:gridCol w="1234423">
                  <a:extLst>
                    <a:ext uri="{9D8B030D-6E8A-4147-A177-3AD203B41FA5}">
                      <a16:colId xmlns:a16="http://schemas.microsoft.com/office/drawing/2014/main" val="20002"/>
                    </a:ext>
                  </a:extLst>
                </a:gridCol>
                <a:gridCol w="1234423">
                  <a:extLst>
                    <a:ext uri="{9D8B030D-6E8A-4147-A177-3AD203B41FA5}">
                      <a16:colId xmlns:a16="http://schemas.microsoft.com/office/drawing/2014/main" val="20003"/>
                    </a:ext>
                  </a:extLst>
                </a:gridCol>
                <a:gridCol w="1234423">
                  <a:extLst>
                    <a:ext uri="{9D8B030D-6E8A-4147-A177-3AD203B41FA5}">
                      <a16:colId xmlns:a16="http://schemas.microsoft.com/office/drawing/2014/main" val="20004"/>
                    </a:ext>
                  </a:extLst>
                </a:gridCol>
                <a:gridCol w="1234423">
                  <a:extLst>
                    <a:ext uri="{9D8B030D-6E8A-4147-A177-3AD203B41FA5}">
                      <a16:colId xmlns:a16="http://schemas.microsoft.com/office/drawing/2014/main" val="20005"/>
                    </a:ext>
                  </a:extLst>
                </a:gridCol>
                <a:gridCol w="1234423">
                  <a:extLst>
                    <a:ext uri="{9D8B030D-6E8A-4147-A177-3AD203B41FA5}">
                      <a16:colId xmlns:a16="http://schemas.microsoft.com/office/drawing/2014/main" val="20006"/>
                    </a:ext>
                  </a:extLst>
                </a:gridCol>
              </a:tblGrid>
              <a:tr h="456051">
                <a:tc>
                  <a:txBody>
                    <a:bodyPr/>
                    <a:lstStyle/>
                    <a:p>
                      <a:pPr algn="ctr"/>
                      <a:r>
                        <a:rPr lang="zh-CN" altLang="en-US" sz="2400" kern="120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城市</a:t>
                      </a:r>
                    </a:p>
                  </a:txBody>
                  <a:tcPr marL="45720" marR="45720" marT="22860" marB="22860" anchor="ct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solidFill>
                      <a:srgbClr val="3E7FEB"/>
                    </a:solidFill>
                  </a:tcPr>
                </a:tc>
                <a:tc>
                  <a:txBody>
                    <a:bodyPr/>
                    <a:lstStyle/>
                    <a:p>
                      <a:pPr algn="ctr"/>
                      <a:r>
                        <a:rPr lang="zh-CN" altLang="en-US" sz="2400" kern="120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北京</a:t>
                      </a:r>
                    </a:p>
                  </a:txBody>
                  <a:tcPr marL="45720" marR="45720" marT="22860" marB="22860" anchor="ct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solidFill>
                      <a:srgbClr val="3E7FEB"/>
                    </a:solidFill>
                  </a:tcPr>
                </a:tc>
                <a:tc>
                  <a:txBody>
                    <a:bodyPr/>
                    <a:lstStyle/>
                    <a:p>
                      <a:pPr algn="ctr"/>
                      <a:r>
                        <a:rPr lang="zh-CN" altLang="en-US" sz="2400" kern="120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a:t>
                      </a:r>
                    </a:p>
                  </a:txBody>
                  <a:tcPr marL="45720" marR="45720" marT="22860" marB="22860" anchor="ct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solidFill>
                      <a:srgbClr val="3E7FEB"/>
                    </a:solidFill>
                  </a:tcPr>
                </a:tc>
                <a:tc>
                  <a:txBody>
                    <a:bodyPr/>
                    <a:lstStyle/>
                    <a:p>
                      <a:pPr algn="ctr"/>
                      <a:r>
                        <a:rPr lang="zh-CN" altLang="en-US" sz="2400" kern="120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哈尔滨</a:t>
                      </a:r>
                    </a:p>
                  </a:txBody>
                  <a:tcPr marL="45720" marR="45720" marT="22860" marB="22860" anchor="ct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solidFill>
                      <a:srgbClr val="3E7FEB"/>
                    </a:solidFill>
                  </a:tcPr>
                </a:tc>
                <a:tc>
                  <a:txBody>
                    <a:bodyPr/>
                    <a:lstStyle/>
                    <a:p>
                      <a:pPr algn="ctr"/>
                      <a:r>
                        <a:rPr lang="zh-CN" altLang="en-US" sz="2400" kern="120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西安</a:t>
                      </a:r>
                    </a:p>
                  </a:txBody>
                  <a:tcPr marL="45720" marR="45720" marT="22860" marB="22860" anchor="ct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solidFill>
                      <a:srgbClr val="3E7FEB"/>
                    </a:solidFill>
                  </a:tcPr>
                </a:tc>
                <a:tc>
                  <a:txBody>
                    <a:bodyPr/>
                    <a:lstStyle/>
                    <a:p>
                      <a:pPr algn="ctr"/>
                      <a:r>
                        <a:rPr lang="zh-CN" altLang="en-US" sz="2400" kern="120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银川</a:t>
                      </a:r>
                    </a:p>
                  </a:txBody>
                  <a:tcPr marL="45720" marR="45720" marT="22860" marB="22860" anchor="ct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solidFill>
                      <a:srgbClr val="3E7FEB"/>
                    </a:solidFill>
                  </a:tcPr>
                </a:tc>
                <a:tc>
                  <a:txBody>
                    <a:bodyPr/>
                    <a:lstStyle/>
                    <a:p>
                      <a:pPr algn="ctr"/>
                      <a:r>
                        <a:rPr lang="zh-CN" altLang="en-US" sz="2400" kern="120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海口</a:t>
                      </a:r>
                    </a:p>
                  </a:txBody>
                  <a:tcPr marL="45720" marR="45720" marT="22860" marB="22860" anchor="ct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solidFill>
                      <a:srgbClr val="3E7FEB"/>
                    </a:solidFill>
                  </a:tcPr>
                </a:tc>
                <a:extLst>
                  <a:ext uri="{0D108BD9-81ED-4DB2-BD59-A6C34878D82A}">
                    <a16:rowId xmlns:a16="http://schemas.microsoft.com/office/drawing/2014/main" val="10000"/>
                  </a:ext>
                </a:extLst>
              </a:tr>
              <a:tr h="456051">
                <a:tc>
                  <a:txBody>
                    <a:bodyPr/>
                    <a:lstStyle/>
                    <a:p>
                      <a:pPr algn="ctr"/>
                      <a:r>
                        <a:rPr lang="zh-CN" altLang="en-US" sz="2400" kern="120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最高气温</a:t>
                      </a:r>
                      <a:r>
                        <a:rPr lang="en-US" altLang="zh-CN" sz="2400" kern="120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400" kern="120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txBody>
                  <a:tcPr marL="45720" marR="45720" marT="22860" marB="22860" anchor="ct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solidFill>
                      <a:schemeClr val="bg1"/>
                    </a:solidFill>
                  </a:tcPr>
                </a:tc>
                <a:tc>
                  <a:txBody>
                    <a:bodyPr/>
                    <a:lstStyle/>
                    <a:p>
                      <a:pPr algn="ctr"/>
                      <a:r>
                        <a:rPr lang="en-US" altLang="zh-CN" sz="2400" kern="120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endParaRPr lang="zh-CN" altLang="en-US" sz="2400" kern="120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marL="45720" marR="45720" marT="22860" marB="22860" anchor="ct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solidFill>
                      <a:schemeClr val="bg1"/>
                    </a:solidFill>
                  </a:tcPr>
                </a:tc>
                <a:tc>
                  <a:txBody>
                    <a:bodyPr/>
                    <a:lstStyle/>
                    <a:p>
                      <a:pPr algn="ctr"/>
                      <a:r>
                        <a:rPr lang="en-US" altLang="zh-CN" sz="2400" kern="120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8</a:t>
                      </a:r>
                      <a:endParaRPr lang="zh-CN" altLang="en-US" sz="2400" kern="120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marL="45720" marR="45720" marT="22860" marB="22860" anchor="ct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solidFill>
                      <a:schemeClr val="bg1"/>
                    </a:solidFill>
                  </a:tcPr>
                </a:tc>
                <a:tc>
                  <a:txBody>
                    <a:bodyPr/>
                    <a:lstStyle/>
                    <a:p>
                      <a:pPr algn="ctr"/>
                      <a:r>
                        <a:rPr lang="en-US" altLang="zh-CN" sz="2400" kern="120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-14</a:t>
                      </a:r>
                      <a:endParaRPr lang="zh-CN" altLang="en-US" sz="2400" kern="120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marL="45720" marR="45720" marT="22860" marB="22860" anchor="ct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solidFill>
                      <a:schemeClr val="bg1"/>
                    </a:solidFill>
                  </a:tcPr>
                </a:tc>
                <a:tc>
                  <a:txBody>
                    <a:bodyPr/>
                    <a:lstStyle/>
                    <a:p>
                      <a:pPr algn="ctr"/>
                      <a:r>
                        <a:rPr lang="en-US" altLang="zh-CN" sz="2400" kern="120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endParaRPr lang="zh-CN" altLang="en-US" sz="2400" kern="120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marL="45720" marR="45720" marT="22860" marB="22860" anchor="ct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solidFill>
                      <a:schemeClr val="bg1"/>
                    </a:solidFill>
                  </a:tcPr>
                </a:tc>
                <a:tc>
                  <a:txBody>
                    <a:bodyPr/>
                    <a:lstStyle/>
                    <a:p>
                      <a:pPr algn="ctr"/>
                      <a:r>
                        <a:rPr lang="en-US" altLang="zh-CN" sz="2400" kern="120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endParaRPr lang="zh-CN" altLang="en-US" sz="2400" kern="120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marL="45720" marR="45720" marT="22860" marB="22860" anchor="ct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solidFill>
                      <a:schemeClr val="bg1"/>
                    </a:solidFill>
                  </a:tcPr>
                </a:tc>
                <a:tc>
                  <a:txBody>
                    <a:bodyPr/>
                    <a:lstStyle/>
                    <a:p>
                      <a:pPr algn="ctr"/>
                      <a:r>
                        <a:rPr lang="en-US" altLang="zh-CN" sz="2400" kern="120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24</a:t>
                      </a:r>
                      <a:endParaRPr lang="zh-CN" altLang="en-US" sz="2400" kern="120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marL="45720" marR="45720" marT="22860" marB="22860" anchor="ct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56051">
                <a:tc>
                  <a:txBody>
                    <a:bodyPr/>
                    <a:lstStyle/>
                    <a:p>
                      <a:pPr algn="ctr"/>
                      <a:r>
                        <a:rPr lang="zh-CN" altLang="en-US" sz="2400" kern="120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最低气温</a:t>
                      </a:r>
                      <a:r>
                        <a:rPr lang="en-US" altLang="zh-CN" sz="2400" kern="120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400" kern="120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txBody>
                  <a:tcPr marL="45720" marR="45720" marT="22860" marB="22860" anchor="ct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solidFill>
                      <a:srgbClr val="D2EDF2"/>
                    </a:solidFill>
                  </a:tcPr>
                </a:tc>
                <a:tc>
                  <a:txBody>
                    <a:bodyPr/>
                    <a:lstStyle/>
                    <a:p>
                      <a:pPr algn="ctr"/>
                      <a:r>
                        <a:rPr lang="en-US" altLang="zh-CN" sz="2400" kern="120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-8</a:t>
                      </a:r>
                      <a:endParaRPr lang="zh-CN" altLang="en-US" sz="2400" kern="120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marL="45720" marR="45720" marT="22860" marB="22860" anchor="ct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solidFill>
                      <a:srgbClr val="D2EDF2"/>
                    </a:solidFill>
                  </a:tcPr>
                </a:tc>
                <a:tc>
                  <a:txBody>
                    <a:bodyPr/>
                    <a:lstStyle/>
                    <a:p>
                      <a:pPr algn="ctr"/>
                      <a:r>
                        <a:rPr lang="en-US" altLang="zh-CN" sz="2400" kern="120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endParaRPr lang="zh-CN" altLang="en-US" sz="2400" kern="120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marL="45720" marR="45720" marT="22860" marB="22860" anchor="ct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solidFill>
                      <a:srgbClr val="D2EDF2"/>
                    </a:solidFill>
                  </a:tcPr>
                </a:tc>
                <a:tc>
                  <a:txBody>
                    <a:bodyPr/>
                    <a:lstStyle/>
                    <a:p>
                      <a:pPr algn="ctr"/>
                      <a:r>
                        <a:rPr lang="en-US" altLang="zh-CN" sz="2400" kern="120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-24</a:t>
                      </a:r>
                      <a:endParaRPr lang="zh-CN" altLang="en-US" sz="2400" kern="120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marL="45720" marR="45720" marT="22860" marB="22860" anchor="ct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solidFill>
                      <a:srgbClr val="D2EDF2"/>
                    </a:solidFill>
                  </a:tcPr>
                </a:tc>
                <a:tc>
                  <a:txBody>
                    <a:bodyPr/>
                    <a:lstStyle/>
                    <a:p>
                      <a:pPr algn="ctr"/>
                      <a:r>
                        <a:rPr lang="en-US" altLang="zh-CN" sz="2400" kern="120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a:t>
                      </a:r>
                      <a:endParaRPr lang="zh-CN" altLang="en-US" sz="2400" kern="120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marL="45720" marR="45720" marT="22860" marB="22860" anchor="ct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solidFill>
                      <a:srgbClr val="D2EDF2"/>
                    </a:solidFill>
                  </a:tcPr>
                </a:tc>
                <a:tc>
                  <a:txBody>
                    <a:bodyPr/>
                    <a:lstStyle/>
                    <a:p>
                      <a:pPr algn="ctr"/>
                      <a:r>
                        <a:rPr lang="en-US" altLang="zh-CN" sz="2400" kern="120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endParaRPr lang="zh-CN" altLang="en-US" sz="2400" kern="120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marL="45720" marR="45720" marT="22860" marB="22860" anchor="ct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solidFill>
                      <a:srgbClr val="D2EDF2"/>
                    </a:solidFill>
                  </a:tcPr>
                </a:tc>
                <a:tc>
                  <a:txBody>
                    <a:bodyPr/>
                    <a:lstStyle/>
                    <a:p>
                      <a:pPr algn="ctr"/>
                      <a:r>
                        <a:rPr lang="en-US" altLang="zh-CN" sz="2400" kern="120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19</a:t>
                      </a:r>
                      <a:endParaRPr lang="zh-CN" altLang="en-US" sz="2400" kern="120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marL="45720" marR="45720" marT="22860" marB="22860" anchor="ct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solidFill>
                      <a:srgbClr val="D2EDF2"/>
                    </a:solidFill>
                  </a:tcPr>
                </a:tc>
                <a:extLst>
                  <a:ext uri="{0D108BD9-81ED-4DB2-BD59-A6C34878D82A}">
                    <a16:rowId xmlns:a16="http://schemas.microsoft.com/office/drawing/2014/main" val="10002"/>
                  </a:ext>
                </a:extLst>
              </a:tr>
            </a:tbl>
          </a:graphicData>
        </a:graphic>
      </p:graphicFrame>
      <p:sp>
        <p:nvSpPr>
          <p:cNvPr id="43" name="PA- 18"/>
          <p:cNvSpPr txBox="1"/>
          <p:nvPr>
            <p:custDataLst>
              <p:tags r:id="rId1"/>
            </p:custDataLst>
          </p:nvPr>
        </p:nvSpPr>
        <p:spPr>
          <a:xfrm>
            <a:off x="1282495" y="3104964"/>
            <a:ext cx="8687892" cy="126541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50000"/>
              </a:lnSpc>
            </a:pPr>
            <a:r>
              <a:rPr lang="zh-CN" altLang="en-US" sz="270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负数的读法是：</a:t>
            </a: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先读“负”，再读数，如</a:t>
            </a: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读作负一。</a:t>
            </a:r>
            <a:endPar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5" name="PA- 18"/>
          <p:cNvSpPr txBox="1"/>
          <p:nvPr>
            <p:custDataLst>
              <p:tags r:id="rId2"/>
            </p:custDataLst>
          </p:nvPr>
        </p:nvSpPr>
        <p:spPr>
          <a:xfrm>
            <a:off x="1274479" y="3780208"/>
            <a:ext cx="9790073" cy="111998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30000"/>
              </a:lnSpc>
            </a:pP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正数前面的“＋”可以省略不写。如果为了和负数对比，也可以加上正号，如</a:t>
            </a: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，读作正</a:t>
            </a: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7" name="PA- 18"/>
          <p:cNvSpPr txBox="1"/>
          <p:nvPr>
            <p:custDataLst>
              <p:tags r:id="rId3"/>
            </p:custDataLst>
          </p:nvPr>
        </p:nvSpPr>
        <p:spPr>
          <a:xfrm>
            <a:off x="595002" y="991967"/>
            <a:ext cx="11001997" cy="6421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228600">
              <a:lnSpc>
                <a:spcPct val="150000"/>
              </a:lnSpc>
            </a:pP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下面是中央气象台</a:t>
            </a: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2020</a:t>
            </a: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年</a:t>
            </a: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月</a:t>
            </a: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6</a:t>
            </a: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日下午发布的六个城市的气温预报。</a:t>
            </a:r>
            <a:endPar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11" name="组合 10"/>
          <p:cNvGrpSpPr/>
          <p:nvPr/>
        </p:nvGrpSpPr>
        <p:grpSpPr>
          <a:xfrm>
            <a:off x="2803719" y="5045099"/>
            <a:ext cx="6647915" cy="1068662"/>
            <a:chOff x="2031255" y="2727934"/>
            <a:chExt cx="13295830" cy="2137324"/>
          </a:xfrm>
        </p:grpSpPr>
        <p:sp>
          <p:nvSpPr>
            <p:cNvPr id="12" name="矩形: 圆角 11"/>
            <p:cNvSpPr/>
            <p:nvPr/>
          </p:nvSpPr>
          <p:spPr>
            <a:xfrm>
              <a:off x="3265714" y="2930647"/>
              <a:ext cx="12061372" cy="1828872"/>
            </a:xfrm>
            <a:prstGeom prst="roundRect">
              <a:avLst/>
            </a:prstGeom>
            <a:solidFill>
              <a:schemeClr val="bg1"/>
            </a:solidFill>
            <a:ln w="76200">
              <a:solidFill>
                <a:srgbClr val="78C5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r>
                <a:rPr lang="zh-CN" altLang="en-US" sz="2700">
                  <a:solidFill>
                    <a:srgbClr val="33333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      </a:t>
              </a: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想一想：每个数表示什么意思？</a:t>
              </a:r>
            </a:p>
          </p:txBody>
        </p:sp>
        <p:grpSp>
          <p:nvGrpSpPr>
            <p:cNvPr id="15" name="组合 14"/>
            <p:cNvGrpSpPr/>
            <p:nvPr/>
          </p:nvGrpSpPr>
          <p:grpSpPr>
            <a:xfrm flipH="1">
              <a:off x="2031255" y="2727934"/>
              <a:ext cx="2137324" cy="2137324"/>
              <a:chOff x="5669280" y="4000500"/>
              <a:chExt cx="2377440" cy="2377440"/>
            </a:xfrm>
          </p:grpSpPr>
          <p:sp>
            <p:nvSpPr>
              <p:cNvPr id="17" name="椭圆 16"/>
              <p:cNvSpPr/>
              <p:nvPr/>
            </p:nvSpPr>
            <p:spPr>
              <a:xfrm>
                <a:off x="5669280" y="4000500"/>
                <a:ext cx="2377440" cy="2377440"/>
              </a:xfrm>
              <a:prstGeom prst="ellipse">
                <a:avLst/>
              </a:prstGeom>
              <a:solidFill>
                <a:srgbClr val="D8F7FF"/>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sp>
            <p:nvSpPr>
              <p:cNvPr id="18" name="椭圆 17"/>
              <p:cNvSpPr/>
              <p:nvPr/>
            </p:nvSpPr>
            <p:spPr>
              <a:xfrm>
                <a:off x="5669280" y="4000500"/>
                <a:ext cx="2377440" cy="2377440"/>
              </a:xfrm>
              <a:prstGeom prst="ellipse">
                <a:avLst/>
              </a:prstGeom>
              <a:noFill/>
              <a:ln w="76200">
                <a:solidFill>
                  <a:srgbClr val="70B7FD"/>
                </a:solidFill>
              </a:ln>
              <a:scene3d>
                <a:camera prst="orthographicFront"/>
                <a:lightRig rig="glow" dir="t"/>
              </a:scene3d>
              <a:sp3d prstMaterial="matte">
                <a:bevelT w="2540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grpSp>
      </p:grpSp>
      <p:sp>
        <p:nvSpPr>
          <p:cNvPr id="19" name="文本框 18"/>
          <p:cNvSpPr txBox="1"/>
          <p:nvPr/>
        </p:nvSpPr>
        <p:spPr>
          <a:xfrm>
            <a:off x="1151581" y="324824"/>
            <a:ext cx="2456569" cy="600164"/>
          </a:xfrm>
          <a:prstGeom prst="rect">
            <a:avLst/>
          </a:prstGeom>
          <a:noFill/>
        </p:spPr>
        <p:txBody>
          <a:bodyPr wrap="square" rtlCol="0">
            <a:spAutoFit/>
          </a:bodyPr>
          <a:lstStyle>
            <a:defPPr>
              <a:defRPr lang="en-US"/>
            </a:defPPr>
            <a:lvl1pPr marL="0" algn="l" defTabSz="457200" rtl="0" eaLnBrk="1" latinLnBrk="0" hangingPunct="1">
              <a:defRPr sz="6500" b="1" kern="1200">
                <a:solidFill>
                  <a:schemeClr val="tx1"/>
                </a:solidFill>
                <a:latin typeface="思源黑体 CN Bold" panose="020B0800000000000000" charset="-122"/>
                <a:ea typeface="思源黑体 CN Bold" panose="020B0800000000000000" charset="-122"/>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r>
              <a:rPr lang="zh-CN" altLang="en-US" sz="3300">
                <a:solidFill>
                  <a:prstClr val="black"/>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例题</a:t>
            </a:r>
          </a:p>
        </p:txBody>
      </p:sp>
      <p:pic>
        <p:nvPicPr>
          <p:cNvPr id="20" name="图片 19" descr="F:\临时\案例分析.png案例分析"/>
          <p:cNvPicPr>
            <a:picLocks noChangeAspect="1"/>
          </p:cNvPicPr>
          <p:nvPr/>
        </p:nvPicPr>
        <p:blipFill>
          <a:blip r:embed="rId6"/>
          <a:stretch>
            <a:fillRect/>
          </a:stretch>
        </p:blipFill>
        <p:spPr>
          <a:xfrm>
            <a:off x="283544" y="256859"/>
            <a:ext cx="908685" cy="689928"/>
          </a:xfrm>
          <a:prstGeom prst="rect">
            <a:avLst/>
          </a:prstGeom>
        </p:spPr>
      </p:pic>
      <p:pic>
        <p:nvPicPr>
          <p:cNvPr id="21" name="图片 20"/>
          <p:cNvPicPr>
            <a:picLocks noChangeAspect="1"/>
          </p:cNvPicPr>
          <p:nvPr/>
        </p:nvPicPr>
        <p:blipFill>
          <a:blip r:embed="rId7">
            <a:extLst>
              <a:ext uri="{28A0092B-C50C-407E-A947-70E740481C1C}">
                <a14:useLocalDpi xmlns:a14="http://schemas.microsoft.com/office/drawing/2010/main" val="0"/>
              </a:ext>
            </a:extLst>
          </a:blip>
          <a:srcRect l="17527" t="5892" r="14693" b="10967"/>
          <a:stretch>
            <a:fillRect/>
          </a:stretch>
        </p:blipFill>
        <p:spPr>
          <a:xfrm>
            <a:off x="2776230" y="4869160"/>
            <a:ext cx="1123640" cy="1244495"/>
          </a:xfrm>
          <a:custGeom>
            <a:avLst/>
            <a:gdLst>
              <a:gd name="connsiteX0" fmla="*/ 1151132 w 2302264"/>
              <a:gd name="connsiteY0" fmla="*/ 0 h 2549888"/>
              <a:gd name="connsiteX1" fmla="*/ 2302264 w 2302264"/>
              <a:gd name="connsiteY1" fmla="*/ 1274944 h 2549888"/>
              <a:gd name="connsiteX2" fmla="*/ 1151132 w 2302264"/>
              <a:gd name="connsiteY2" fmla="*/ 2549888 h 2549888"/>
              <a:gd name="connsiteX3" fmla="*/ 0 w 2302264"/>
              <a:gd name="connsiteY3" fmla="*/ 1274944 h 2549888"/>
              <a:gd name="connsiteX4" fmla="*/ 1151132 w 2302264"/>
              <a:gd name="connsiteY4" fmla="*/ 0 h 2549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2264" h="2549888">
                <a:moveTo>
                  <a:pt x="1151132" y="0"/>
                </a:moveTo>
                <a:cubicBezTo>
                  <a:pt x="1786885" y="0"/>
                  <a:pt x="2302264" y="570812"/>
                  <a:pt x="2302264" y="1274944"/>
                </a:cubicBezTo>
                <a:cubicBezTo>
                  <a:pt x="2302264" y="1979076"/>
                  <a:pt x="1786885" y="2549888"/>
                  <a:pt x="1151132" y="2549888"/>
                </a:cubicBezTo>
                <a:cubicBezTo>
                  <a:pt x="515379" y="2549888"/>
                  <a:pt x="0" y="1979076"/>
                  <a:pt x="0" y="1274944"/>
                </a:cubicBezTo>
                <a:cubicBezTo>
                  <a:pt x="0" y="570812"/>
                  <a:pt x="515379" y="0"/>
                  <a:pt x="1151132" y="0"/>
                </a:cubicBezTo>
                <a:close/>
              </a:path>
            </a:pathLst>
          </a:cu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left)">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169" y="1067347"/>
            <a:ext cx="8102241" cy="4363267"/>
          </a:xfrm>
          <a:prstGeom prst="rect">
            <a:avLst/>
          </a:prstGeom>
        </p:spPr>
      </p:pic>
      <p:sp>
        <p:nvSpPr>
          <p:cNvPr id="4" name="矩形: 圆角 3"/>
          <p:cNvSpPr/>
          <p:nvPr/>
        </p:nvSpPr>
        <p:spPr>
          <a:xfrm>
            <a:off x="4274687" y="1641966"/>
            <a:ext cx="885209" cy="2054355"/>
          </a:xfrm>
          <a:prstGeom prst="roundRect">
            <a:avLst/>
          </a:prstGeom>
          <a:noFill/>
          <a:ln w="76200">
            <a:solidFill>
              <a:srgbClr val="3A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sp>
        <p:nvSpPr>
          <p:cNvPr id="13" name="对话气泡: 圆角矩形 12"/>
          <p:cNvSpPr/>
          <p:nvPr/>
        </p:nvSpPr>
        <p:spPr>
          <a:xfrm>
            <a:off x="5702943" y="3118130"/>
            <a:ext cx="5810778" cy="1188133"/>
          </a:xfrm>
          <a:prstGeom prst="wedgeRoundRectCallout">
            <a:avLst>
              <a:gd name="adj1" fmla="val -59020"/>
              <a:gd name="adj2" fmla="val -26554"/>
              <a:gd name="adj3" fmla="val 16667"/>
            </a:avLst>
          </a:prstGeom>
          <a:solidFill>
            <a:schemeClr val="bg1"/>
          </a:solidFill>
          <a:ln w="76200">
            <a:solidFill>
              <a:srgbClr val="FF8400"/>
            </a:solidFill>
          </a:ln>
          <a:effectLst>
            <a:outerShdw blurRad="520700" dist="152400" dir="1800000"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defTabSz="228600">
              <a:lnSpc>
                <a:spcPct val="130000"/>
              </a:lnSpc>
            </a:pPr>
            <a:r>
              <a:rPr lang="zh-CN" altLang="en-US" sz="2700">
                <a:solidFill>
                  <a:prstClr val="black">
                    <a:lumMod val="85000"/>
                    <a:lumOff val="15000"/>
                  </a:prstClr>
                </a:solidFill>
              </a:rPr>
              <a:t>请你想一想“</a:t>
            </a:r>
            <a:r>
              <a:rPr lang="en-US" altLang="zh-CN" sz="2700">
                <a:solidFill>
                  <a:prstClr val="black">
                    <a:lumMod val="85000"/>
                    <a:lumOff val="15000"/>
                  </a:prstClr>
                </a:solidFill>
              </a:rPr>
              <a:t>500.00</a:t>
            </a:r>
            <a:r>
              <a:rPr lang="zh-CN" altLang="en-US" sz="2700">
                <a:solidFill>
                  <a:prstClr val="black">
                    <a:lumMod val="85000"/>
                    <a:lumOff val="15000"/>
                  </a:prstClr>
                </a:solidFill>
              </a:rPr>
              <a:t>”和“</a:t>
            </a:r>
            <a:r>
              <a:rPr lang="en-US" altLang="zh-CN" sz="2700">
                <a:solidFill>
                  <a:prstClr val="black">
                    <a:lumMod val="85000"/>
                    <a:lumOff val="15000"/>
                  </a:prstClr>
                </a:solidFill>
              </a:rPr>
              <a:t>-500.00</a:t>
            </a:r>
            <a:r>
              <a:rPr lang="zh-CN" altLang="en-US" sz="2700">
                <a:solidFill>
                  <a:prstClr val="black">
                    <a:lumMod val="85000"/>
                    <a:lumOff val="15000"/>
                  </a:prstClr>
                </a:solidFill>
              </a:rPr>
              <a:t>”表示的意思一样吗？为什么？</a:t>
            </a:r>
          </a:p>
        </p:txBody>
      </p:sp>
      <p:sp>
        <p:nvSpPr>
          <p:cNvPr id="16" name="箭头: 下 15"/>
          <p:cNvSpPr/>
          <p:nvPr/>
        </p:nvSpPr>
        <p:spPr>
          <a:xfrm>
            <a:off x="8176284" y="3696321"/>
            <a:ext cx="432048" cy="900100"/>
          </a:xfrm>
          <a:prstGeom prst="downArrow">
            <a:avLst/>
          </a:prstGeom>
          <a:solidFill>
            <a:srgbClr val="2D7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sp>
        <p:nvSpPr>
          <p:cNvPr id="17" name="PA- 18"/>
          <p:cNvSpPr txBox="1"/>
          <p:nvPr>
            <p:custDataLst>
              <p:tags r:id="rId1"/>
            </p:custDataLst>
          </p:nvPr>
        </p:nvSpPr>
        <p:spPr>
          <a:xfrm>
            <a:off x="7600220" y="4617132"/>
            <a:ext cx="1764196" cy="111998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30000"/>
              </a:lnSpc>
            </a:pPr>
            <a:r>
              <a:rPr lang="zh-CN" altLang="en-US" sz="270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存入</a:t>
            </a: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500</a:t>
            </a: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元</a:t>
            </a:r>
            <a:endPar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8" name="箭头: 下 17"/>
          <p:cNvSpPr/>
          <p:nvPr/>
        </p:nvSpPr>
        <p:spPr>
          <a:xfrm>
            <a:off x="10444536" y="3696321"/>
            <a:ext cx="432048" cy="900100"/>
          </a:xfrm>
          <a:prstGeom prst="downArrow">
            <a:avLst/>
          </a:prstGeom>
          <a:solidFill>
            <a:srgbClr val="2D7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sp>
        <p:nvSpPr>
          <p:cNvPr id="19" name="PA- 18"/>
          <p:cNvSpPr txBox="1"/>
          <p:nvPr>
            <p:custDataLst>
              <p:tags r:id="rId2"/>
            </p:custDataLst>
          </p:nvPr>
        </p:nvSpPr>
        <p:spPr>
          <a:xfrm>
            <a:off x="9868472" y="4617132"/>
            <a:ext cx="1764196" cy="111998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30000"/>
              </a:lnSpc>
            </a:pPr>
            <a:r>
              <a:rPr lang="zh-CN" altLang="en-US" sz="270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支出</a:t>
            </a: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500</a:t>
            </a: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元</a:t>
            </a:r>
            <a:endPar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3" name="文本框 22"/>
          <p:cNvSpPr txBox="1"/>
          <p:nvPr/>
        </p:nvSpPr>
        <p:spPr>
          <a:xfrm>
            <a:off x="1151581" y="324824"/>
            <a:ext cx="2456569" cy="600164"/>
          </a:xfrm>
          <a:prstGeom prst="rect">
            <a:avLst/>
          </a:prstGeom>
          <a:noFill/>
        </p:spPr>
        <p:txBody>
          <a:bodyPr wrap="square" rtlCol="0">
            <a:spAutoFit/>
          </a:bodyPr>
          <a:lstStyle>
            <a:defPPr>
              <a:defRPr lang="en-US"/>
            </a:defPPr>
            <a:lvl1pPr marL="0" algn="l" defTabSz="457200" rtl="0" eaLnBrk="1" latinLnBrk="0" hangingPunct="1">
              <a:defRPr sz="6500" b="1" kern="1200">
                <a:solidFill>
                  <a:schemeClr val="tx1"/>
                </a:solidFill>
                <a:latin typeface="思源黑体 CN Bold" panose="020B0800000000000000" charset="-122"/>
                <a:ea typeface="思源黑体 CN Bold" panose="020B0800000000000000" charset="-122"/>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r>
              <a:rPr lang="zh-CN" altLang="en-US" sz="3300">
                <a:solidFill>
                  <a:prstClr val="black"/>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例题</a:t>
            </a:r>
          </a:p>
        </p:txBody>
      </p:sp>
      <p:pic>
        <p:nvPicPr>
          <p:cNvPr id="24" name="图片 23" descr="F:\临时\案例分析.png案例分析"/>
          <p:cNvPicPr>
            <a:picLocks noChangeAspect="1"/>
          </p:cNvPicPr>
          <p:nvPr/>
        </p:nvPicPr>
        <p:blipFill>
          <a:blip r:embed="rId7"/>
          <a:stretch>
            <a:fillRect/>
          </a:stretch>
        </p:blipFill>
        <p:spPr>
          <a:xfrm>
            <a:off x="283544" y="256859"/>
            <a:ext cx="908685" cy="689928"/>
          </a:xfrm>
          <a:prstGeom prst="rect">
            <a:avLst/>
          </a:prstGeom>
        </p:spPr>
      </p:pic>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6594" y="4096933"/>
            <a:ext cx="1210954" cy="1530553"/>
          </a:xfrm>
          <a:prstGeom prst="rect">
            <a:avLst/>
          </a:prstGeom>
          <a:effectLst>
            <a:outerShdw blurRad="127000" dist="127000" dir="13500000" algn="br" rotWithShape="0">
              <a:srgbClr val="5171E4">
                <a:alpha val="20000"/>
              </a:srgbClr>
            </a:outerShdw>
          </a:effectLst>
        </p:spPr>
      </p:pic>
      <p:sp>
        <p:nvSpPr>
          <p:cNvPr id="22" name="对话气泡: 圆角矩形 21"/>
          <p:cNvSpPr/>
          <p:nvPr/>
        </p:nvSpPr>
        <p:spPr>
          <a:xfrm>
            <a:off x="2105616" y="4705844"/>
            <a:ext cx="3342313" cy="548804"/>
          </a:xfrm>
          <a:prstGeom prst="wedgeRoundRectCallout">
            <a:avLst>
              <a:gd name="adj1" fmla="val -55518"/>
              <a:gd name="adj2" fmla="val 22612"/>
              <a:gd name="adj3" fmla="val 16667"/>
            </a:avLst>
          </a:prstGeom>
          <a:solidFill>
            <a:schemeClr val="bg1"/>
          </a:solidFill>
          <a:ln w="76200">
            <a:solidFill>
              <a:srgbClr val="FF8400"/>
            </a:solidFill>
          </a:ln>
          <a:effectLst>
            <a:outerShdw blurRad="520700" dist="152400" dir="1800000"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defTabSz="228600"/>
            <a:r>
              <a:rPr lang="zh-CN" altLang="en-US" sz="2700">
                <a:solidFill>
                  <a:prstClr val="black">
                    <a:lumMod val="85000"/>
                    <a:lumOff val="15000"/>
                  </a:prstClr>
                </a:solidFill>
              </a:rPr>
              <a:t>  这些数各表示什么？</a:t>
            </a:r>
          </a:p>
        </p:txBody>
      </p:sp>
      <p:grpSp>
        <p:nvGrpSpPr>
          <p:cNvPr id="21" name="组合 20"/>
          <p:cNvGrpSpPr/>
          <p:nvPr/>
        </p:nvGrpSpPr>
        <p:grpSpPr>
          <a:xfrm>
            <a:off x="8724292" y="5265204"/>
            <a:ext cx="1734281" cy="664968"/>
            <a:chOff x="4988373" y="9813899"/>
            <a:chExt cx="11146298" cy="2323578"/>
          </a:xfrm>
        </p:grpSpPr>
        <p:sp>
          <p:nvSpPr>
            <p:cNvPr id="25" name="圆角矩形 58"/>
            <p:cNvSpPr/>
            <p:nvPr/>
          </p:nvSpPr>
          <p:spPr>
            <a:xfrm>
              <a:off x="4988373" y="9971999"/>
              <a:ext cx="11107164" cy="2165478"/>
            </a:xfrm>
            <a:prstGeom prst="roundRect">
              <a:avLst/>
            </a:prstGeom>
            <a:solidFill>
              <a:srgbClr val="2D7BFC"/>
            </a:solidFill>
            <a:ln>
              <a:noFill/>
            </a:ln>
            <a:effectLst>
              <a:outerShdw blurRad="304800" dist="228600" dir="5400000" algn="t" rotWithShape="0">
                <a:srgbClr val="C1D0FF">
                  <a:alpha val="27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2500">
                <a:solidFill>
                  <a:prstClr val="white"/>
                </a:solidFill>
              </a:endParaRPr>
            </a:p>
          </p:txBody>
        </p:sp>
        <p:sp>
          <p:nvSpPr>
            <p:cNvPr id="26" name="圆角矩形 59"/>
            <p:cNvSpPr/>
            <p:nvPr/>
          </p:nvSpPr>
          <p:spPr>
            <a:xfrm>
              <a:off x="4988373" y="9813899"/>
              <a:ext cx="11107164" cy="2165479"/>
            </a:xfrm>
            <a:prstGeom prst="roundRect">
              <a:avLst/>
            </a:prstGeom>
            <a:solidFill>
              <a:schemeClr val="bg1"/>
            </a:solidFill>
            <a:ln w="57150">
              <a:solidFill>
                <a:srgbClr val="438AFB"/>
              </a:solidFill>
            </a:ln>
            <a:effectLst>
              <a:outerShdw blurRad="304800" dist="114300" dir="5400000" algn="t" rotWithShape="0">
                <a:srgbClr val="C4E2F7">
                  <a:alpha val="27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2500">
                <a:solidFill>
                  <a:prstClr val="white"/>
                </a:solidFill>
              </a:endParaRPr>
            </a:p>
          </p:txBody>
        </p:sp>
        <p:sp>
          <p:nvSpPr>
            <p:cNvPr id="27" name="PA-矩形 57"/>
            <p:cNvSpPr/>
            <p:nvPr>
              <p:custDataLst>
                <p:tags r:id="rId3"/>
              </p:custDataLst>
            </p:nvPr>
          </p:nvSpPr>
          <p:spPr>
            <a:xfrm>
              <a:off x="5284872" y="9912727"/>
              <a:ext cx="10849799" cy="191722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228600">
                <a:lnSpc>
                  <a:spcPct val="120000"/>
                </a:lnSpc>
              </a:pPr>
              <a:r>
                <a:rPr lang="zh-CN" altLang="en-US" sz="270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意思相反</a:t>
              </a:r>
              <a:endParaRPr lang="en-US" altLang="zh-CN" sz="270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sp>
        <p:nvSpPr>
          <p:cNvPr id="10" name="对话气泡: 圆角矩形 9"/>
          <p:cNvSpPr/>
          <p:nvPr/>
        </p:nvSpPr>
        <p:spPr>
          <a:xfrm>
            <a:off x="5702943" y="1549419"/>
            <a:ext cx="4932548" cy="504056"/>
          </a:xfrm>
          <a:prstGeom prst="wedgeRoundRectCallout">
            <a:avLst>
              <a:gd name="adj1" fmla="val -59222"/>
              <a:gd name="adj2" fmla="val 23191"/>
              <a:gd name="adj3" fmla="val 16667"/>
            </a:avLst>
          </a:prstGeom>
          <a:solidFill>
            <a:schemeClr val="bg1"/>
          </a:solidFill>
          <a:ln w="76200">
            <a:solidFill>
              <a:srgbClr val="00B0F0"/>
            </a:solidFill>
          </a:ln>
          <a:effectLst>
            <a:outerShdw blurRad="520700" dist="152400" dir="1800000"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defTabSz="228600"/>
            <a:r>
              <a:rPr lang="zh-CN" altLang="en-US" sz="2700">
                <a:solidFill>
                  <a:prstClr val="black">
                    <a:lumMod val="85000"/>
                    <a:lumOff val="15000"/>
                  </a:prstClr>
                </a:solidFill>
              </a:rPr>
              <a:t>“</a:t>
            </a:r>
            <a:r>
              <a:rPr lang="en-US" altLang="zh-CN" sz="2700">
                <a:solidFill>
                  <a:prstClr val="black">
                    <a:lumMod val="85000"/>
                    <a:lumOff val="15000"/>
                  </a:prstClr>
                </a:solidFill>
              </a:rPr>
              <a:t>2000.00</a:t>
            </a:r>
            <a:r>
              <a:rPr lang="zh-CN" altLang="en-US" sz="2700">
                <a:solidFill>
                  <a:prstClr val="black">
                    <a:lumMod val="85000"/>
                    <a:lumOff val="15000"/>
                  </a:prstClr>
                </a:solidFill>
              </a:rPr>
              <a:t>”表示存入</a:t>
            </a:r>
            <a:r>
              <a:rPr lang="en-US" altLang="zh-CN" sz="2700">
                <a:solidFill>
                  <a:prstClr val="black">
                    <a:lumMod val="85000"/>
                    <a:lumOff val="15000"/>
                  </a:prstClr>
                </a:solidFill>
              </a:rPr>
              <a:t>2000</a:t>
            </a:r>
            <a:r>
              <a:rPr lang="zh-CN" altLang="en-US" sz="2700">
                <a:solidFill>
                  <a:prstClr val="black">
                    <a:lumMod val="85000"/>
                    <a:lumOff val="15000"/>
                  </a:prstClr>
                </a:solidFill>
              </a:rPr>
              <a:t>元。</a:t>
            </a:r>
          </a:p>
        </p:txBody>
      </p:sp>
      <p:sp>
        <p:nvSpPr>
          <p:cNvPr id="12" name="对话气泡: 圆角矩形 11"/>
          <p:cNvSpPr/>
          <p:nvPr/>
        </p:nvSpPr>
        <p:spPr>
          <a:xfrm>
            <a:off x="5744417" y="2267784"/>
            <a:ext cx="4932548" cy="504056"/>
          </a:xfrm>
          <a:prstGeom prst="wedgeRoundRectCallout">
            <a:avLst>
              <a:gd name="adj1" fmla="val -59895"/>
              <a:gd name="adj2" fmla="val -24939"/>
              <a:gd name="adj3" fmla="val 16667"/>
            </a:avLst>
          </a:prstGeom>
          <a:solidFill>
            <a:schemeClr val="bg1"/>
          </a:solidFill>
          <a:ln w="76200">
            <a:solidFill>
              <a:srgbClr val="00B0F0"/>
            </a:solidFill>
          </a:ln>
          <a:effectLst>
            <a:outerShdw blurRad="520700" dist="152400" dir="1800000"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defTabSz="228600"/>
            <a:r>
              <a:rPr lang="zh-CN" altLang="en-US" sz="2700">
                <a:solidFill>
                  <a:prstClr val="black">
                    <a:lumMod val="85000"/>
                    <a:lumOff val="15000"/>
                  </a:prstClr>
                </a:solidFill>
              </a:rPr>
              <a:t>“</a:t>
            </a:r>
            <a:r>
              <a:rPr lang="en-US" altLang="zh-CN" sz="2700">
                <a:solidFill>
                  <a:prstClr val="black">
                    <a:lumMod val="85000"/>
                    <a:lumOff val="15000"/>
                  </a:prstClr>
                </a:solidFill>
              </a:rPr>
              <a:t>-500.00</a:t>
            </a:r>
            <a:r>
              <a:rPr lang="zh-CN" altLang="en-US" sz="2700">
                <a:solidFill>
                  <a:prstClr val="black">
                    <a:lumMod val="85000"/>
                    <a:lumOff val="15000"/>
                  </a:prstClr>
                </a:solidFill>
              </a:rPr>
              <a:t>”表示支出</a:t>
            </a:r>
            <a:r>
              <a:rPr lang="en-US" altLang="zh-CN" sz="2700">
                <a:solidFill>
                  <a:prstClr val="black">
                    <a:lumMod val="85000"/>
                    <a:lumOff val="15000"/>
                  </a:prstClr>
                </a:solidFill>
              </a:rPr>
              <a:t>500</a:t>
            </a:r>
            <a:r>
              <a:rPr lang="zh-CN" altLang="en-US" sz="2700">
                <a:solidFill>
                  <a:prstClr val="black">
                    <a:lumMod val="85000"/>
                    <a:lumOff val="15000"/>
                  </a:prstClr>
                </a:solidFill>
              </a:rPr>
              <a:t>元。</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arn(inVertical)">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up)">
                                      <p:cBhvr>
                                        <p:cTn id="35" dur="500"/>
                                        <p:tgtEl>
                                          <p:spTgt spid="16"/>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up)">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500"/>
                                        <p:tgtEl>
                                          <p:spTgt spid="18"/>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up)">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6" grpId="0" animBg="1"/>
      <p:bldP spid="17" grpId="0"/>
      <p:bldP spid="18" grpId="0" animBg="1"/>
      <p:bldP spid="19" grpId="0"/>
      <p:bldP spid="22" grpId="0" animBg="1"/>
      <p:bldP spid="10"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A- 18"/>
          <p:cNvSpPr txBox="1"/>
          <p:nvPr>
            <p:custDataLst>
              <p:tags r:id="rId1"/>
            </p:custDataLst>
          </p:nvPr>
        </p:nvSpPr>
        <p:spPr>
          <a:xfrm>
            <a:off x="2304118" y="4185084"/>
            <a:ext cx="8208912" cy="122828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30000"/>
              </a:lnSpc>
            </a:pP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另一种是在这些数的前面填上负号“</a:t>
            </a:r>
            <a:r>
              <a:rPr lang="en-US" altLang="zh-CN"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”的数，如：</a:t>
            </a:r>
            <a:r>
              <a:rPr lang="en-US" altLang="zh-CN"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-500</a:t>
            </a: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-4.7</a:t>
            </a: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33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sz="27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等，这些是负数。</a:t>
            </a:r>
          </a:p>
        </p:txBody>
      </p:sp>
      <p:sp>
        <p:nvSpPr>
          <p:cNvPr id="9" name="PA- 18"/>
          <p:cNvSpPr txBox="1"/>
          <p:nvPr>
            <p:custDataLst>
              <p:tags r:id="rId2"/>
            </p:custDataLst>
          </p:nvPr>
        </p:nvSpPr>
        <p:spPr>
          <a:xfrm>
            <a:off x="2304117" y="1124744"/>
            <a:ext cx="8178629" cy="126541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50000"/>
              </a:lnSpc>
            </a:pPr>
            <a:r>
              <a:rPr lang="zh-CN" altLang="en-US" sz="270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为了表示两种相反意义的量，如零上温度和零下温度、收入与支出等，需要两种数。</a:t>
            </a:r>
            <a:endParaRPr lang="en-US" altLang="zh-CN" sz="270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 name="PA- 18"/>
          <p:cNvSpPr txBox="1"/>
          <p:nvPr>
            <p:custDataLst>
              <p:tags r:id="rId3"/>
            </p:custDataLst>
          </p:nvPr>
        </p:nvSpPr>
        <p:spPr>
          <a:xfrm>
            <a:off x="2124098" y="2656841"/>
            <a:ext cx="8388932" cy="111998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30000"/>
              </a:lnSpc>
            </a:pP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一种是我们以前学过的数，比如：</a:t>
            </a: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500</a:t>
            </a: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4.7</a:t>
            </a:r>
            <a:r>
              <a:rPr lang="zh-CN" altLang="en-US"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，这些都是正数；</a:t>
            </a:r>
            <a:endPar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12" name="组合 11"/>
          <p:cNvGrpSpPr/>
          <p:nvPr/>
        </p:nvGrpSpPr>
        <p:grpSpPr>
          <a:xfrm>
            <a:off x="9648934" y="2493613"/>
            <a:ext cx="1692188" cy="1065603"/>
            <a:chOff x="6574582" y="8748500"/>
            <a:chExt cx="3384376" cy="2131204"/>
          </a:xfrm>
        </p:grpSpPr>
        <p:sp>
          <p:nvSpPr>
            <p:cNvPr id="13" name="PA- 18"/>
            <p:cNvSpPr txBox="1"/>
            <p:nvPr>
              <p:custDataLst>
                <p:tags r:id="rId4"/>
              </p:custDataLst>
            </p:nvPr>
          </p:nvSpPr>
          <p:spPr>
            <a:xfrm>
              <a:off x="6574582" y="9240366"/>
              <a:ext cx="3384376" cy="115967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30000"/>
                </a:lnSpc>
              </a:pP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p:txBody>
        </p:sp>
        <p:sp>
          <p:nvSpPr>
            <p:cNvPr id="14" name="PA- 18"/>
            <p:cNvSpPr txBox="1"/>
            <p:nvPr>
              <p:custDataLst>
                <p:tags r:id="rId5"/>
              </p:custDataLst>
            </p:nvPr>
          </p:nvSpPr>
          <p:spPr>
            <a:xfrm>
              <a:off x="6741040" y="9720027"/>
              <a:ext cx="792088" cy="115967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30000"/>
                </a:lnSpc>
              </a:pP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8</a:t>
              </a:r>
            </a:p>
          </p:txBody>
        </p:sp>
        <p:sp>
          <p:nvSpPr>
            <p:cNvPr id="15" name="PA- 18"/>
            <p:cNvSpPr txBox="1"/>
            <p:nvPr>
              <p:custDataLst>
                <p:tags r:id="rId6"/>
              </p:custDataLst>
            </p:nvPr>
          </p:nvSpPr>
          <p:spPr>
            <a:xfrm>
              <a:off x="6741040" y="8748500"/>
              <a:ext cx="792088" cy="115967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lnSpc>
                  <a:spcPct val="130000"/>
                </a:lnSpc>
              </a:pPr>
              <a:r>
                <a:rPr lang="en-US" altLang="zh-CN" sz="27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p>
          </p:txBody>
        </p:sp>
      </p:grpSp>
      <p:sp>
        <p:nvSpPr>
          <p:cNvPr id="20" name="文本框 19"/>
          <p:cNvSpPr txBox="1"/>
          <p:nvPr/>
        </p:nvSpPr>
        <p:spPr>
          <a:xfrm>
            <a:off x="1151581" y="324824"/>
            <a:ext cx="2456569" cy="600164"/>
          </a:xfrm>
          <a:prstGeom prst="rect">
            <a:avLst/>
          </a:prstGeom>
          <a:noFill/>
        </p:spPr>
        <p:txBody>
          <a:bodyPr wrap="square" rtlCol="0">
            <a:spAutoFit/>
          </a:bodyPr>
          <a:lstStyle>
            <a:defPPr>
              <a:defRPr lang="en-US"/>
            </a:defPPr>
            <a:lvl1pPr marL="0" algn="l" defTabSz="457200" rtl="0" eaLnBrk="1" latinLnBrk="0" hangingPunct="1">
              <a:defRPr sz="6500" b="1" kern="1200">
                <a:solidFill>
                  <a:schemeClr val="tx1"/>
                </a:solidFill>
                <a:latin typeface="思源黑体 CN Bold" panose="020B0800000000000000" charset="-122"/>
                <a:ea typeface="思源黑体 CN Bold" panose="020B0800000000000000" charset="-122"/>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r>
              <a:rPr lang="zh-CN" altLang="en-US" sz="3300" dirty="0">
                <a:solidFill>
                  <a:prstClr val="black"/>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例题</a:t>
            </a:r>
          </a:p>
        </p:txBody>
      </p:sp>
      <p:pic>
        <p:nvPicPr>
          <p:cNvPr id="21" name="图片 20" descr="F:\临时\案例分析.png案例分析"/>
          <p:cNvPicPr>
            <a:picLocks noChangeAspect="1"/>
          </p:cNvPicPr>
          <p:nvPr/>
        </p:nvPicPr>
        <p:blipFill>
          <a:blip r:embed="rId9"/>
          <a:stretch>
            <a:fillRect/>
          </a:stretch>
        </p:blipFill>
        <p:spPr>
          <a:xfrm>
            <a:off x="283544" y="256859"/>
            <a:ext cx="908685" cy="689928"/>
          </a:xfrm>
          <a:prstGeom prst="rect">
            <a:avLst/>
          </a:prstGeom>
        </p:spPr>
      </p:pic>
      <p:pic>
        <p:nvPicPr>
          <p:cNvPr id="2" name="图片 1">
            <a:extLst>
              <a:ext uri="{FF2B5EF4-FFF2-40B4-BE49-F238E27FC236}">
                <a16:creationId xmlns:a16="http://schemas.microsoft.com/office/drawing/2014/main" id="{D8C227B7-FC5F-4B5D-B452-C37CAADC5100}"/>
              </a:ext>
            </a:extLst>
          </p:cNvPr>
          <p:cNvPicPr>
            <a:picLocks noChangeAspect="1"/>
          </p:cNvPicPr>
          <p:nvPr/>
        </p:nvPicPr>
        <p:blipFill>
          <a:blip r:embed="rId10"/>
          <a:stretch>
            <a:fillRect/>
          </a:stretch>
        </p:blipFill>
        <p:spPr>
          <a:xfrm>
            <a:off x="5250864" y="4592105"/>
            <a:ext cx="1804572" cy="122540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7848" y="959548"/>
            <a:ext cx="5980933" cy="3220888"/>
          </a:xfrm>
          <a:prstGeom prst="rect">
            <a:avLst/>
          </a:prstGeom>
        </p:spPr>
      </p:pic>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4672" y="1088740"/>
            <a:ext cx="576263" cy="3781425"/>
          </a:xfrm>
          <a:prstGeom prst="rect">
            <a:avLst/>
          </a:prstGeom>
        </p:spPr>
      </p:pic>
      <p:sp>
        <p:nvSpPr>
          <p:cNvPr id="5" name="矩形: 圆角 4"/>
          <p:cNvSpPr/>
          <p:nvPr/>
        </p:nvSpPr>
        <p:spPr>
          <a:xfrm>
            <a:off x="1936700" y="1808820"/>
            <a:ext cx="72008" cy="2736304"/>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sp>
        <p:nvSpPr>
          <p:cNvPr id="10" name="椭圆 9"/>
          <p:cNvSpPr/>
          <p:nvPr/>
        </p:nvSpPr>
        <p:spPr>
          <a:xfrm>
            <a:off x="1804230" y="4505054"/>
            <a:ext cx="336949" cy="3610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5438" y="1088740"/>
            <a:ext cx="576263" cy="3781425"/>
          </a:xfrm>
          <a:prstGeom prst="rect">
            <a:avLst/>
          </a:prstGeom>
        </p:spPr>
      </p:pic>
      <p:sp>
        <p:nvSpPr>
          <p:cNvPr id="14" name="矩形: 圆角 13"/>
          <p:cNvSpPr/>
          <p:nvPr/>
        </p:nvSpPr>
        <p:spPr>
          <a:xfrm>
            <a:off x="2777970" y="3537012"/>
            <a:ext cx="71000" cy="1008112"/>
          </a:xfrm>
          <a:prstGeom prst="roundRect">
            <a:avLst/>
          </a:prstGeom>
          <a:solidFill>
            <a:srgbClr val="4C7C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sp>
        <p:nvSpPr>
          <p:cNvPr id="15" name="椭圆 14"/>
          <p:cNvSpPr/>
          <p:nvPr/>
        </p:nvSpPr>
        <p:spPr>
          <a:xfrm>
            <a:off x="2644996" y="4505054"/>
            <a:ext cx="336949" cy="361045"/>
          </a:xfrm>
          <a:prstGeom prst="ellipse">
            <a:avLst/>
          </a:prstGeom>
          <a:solidFill>
            <a:srgbClr val="4C7C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grpSp>
        <p:nvGrpSpPr>
          <p:cNvPr id="17" name="组合 16"/>
          <p:cNvGrpSpPr/>
          <p:nvPr/>
        </p:nvGrpSpPr>
        <p:grpSpPr>
          <a:xfrm>
            <a:off x="2638613" y="5229200"/>
            <a:ext cx="6914774" cy="820740"/>
            <a:chOff x="5034924" y="727130"/>
            <a:chExt cx="13829548" cy="1641480"/>
          </a:xfrm>
          <a:effectLst>
            <a:glow rad="63500">
              <a:srgbClr val="2D7BFC">
                <a:alpha val="16000"/>
              </a:srgbClr>
            </a:glow>
          </a:effectLst>
        </p:grpSpPr>
        <p:grpSp>
          <p:nvGrpSpPr>
            <p:cNvPr id="18" name="组合 17"/>
            <p:cNvGrpSpPr/>
            <p:nvPr/>
          </p:nvGrpSpPr>
          <p:grpSpPr>
            <a:xfrm>
              <a:off x="5855730" y="825323"/>
              <a:ext cx="13008742" cy="1505762"/>
              <a:chOff x="1744663" y="825323"/>
              <a:chExt cx="10103485" cy="1505762"/>
            </a:xfrm>
          </p:grpSpPr>
          <p:sp>
            <p:nvSpPr>
              <p:cNvPr id="24" name="圆角矩形 6"/>
              <p:cNvSpPr/>
              <p:nvPr/>
            </p:nvSpPr>
            <p:spPr>
              <a:xfrm>
                <a:off x="1744663" y="956310"/>
                <a:ext cx="10103485" cy="1374775"/>
              </a:xfrm>
              <a:prstGeom prst="roundRect">
                <a:avLst/>
              </a:prstGeom>
              <a:solidFill>
                <a:srgbClr val="2D7BFC"/>
              </a:solidFill>
              <a:ln>
                <a:solidFill>
                  <a:srgbClr val="DDF5FF">
                    <a:alpha val="20000"/>
                  </a:srgbClr>
                </a:solidFill>
              </a:ln>
              <a:effectLst>
                <a:outerShdw blurRad="304800" dist="114300" dir="5400000" algn="t" rotWithShape="0">
                  <a:srgbClr val="C4E2F7">
                    <a:alpha val="27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sp>
            <p:nvSpPr>
              <p:cNvPr id="25" name="圆角矩形 7"/>
              <p:cNvSpPr/>
              <p:nvPr/>
            </p:nvSpPr>
            <p:spPr>
              <a:xfrm>
                <a:off x="1744663" y="825323"/>
                <a:ext cx="10103485" cy="1374775"/>
              </a:xfrm>
              <a:prstGeom prst="roundRect">
                <a:avLst/>
              </a:prstGeom>
              <a:solidFill>
                <a:schemeClr val="bg1"/>
              </a:solidFill>
              <a:ln w="57150">
                <a:solidFill>
                  <a:srgbClr val="438AFB"/>
                </a:solidFill>
              </a:ln>
              <a:effectLst>
                <a:outerShdw blurRad="304800" dist="114300" dir="5400000" algn="t" rotWithShape="0">
                  <a:srgbClr val="C4E2F7">
                    <a:alpha val="27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grpSp>
        <p:sp>
          <p:nvSpPr>
            <p:cNvPr id="19" name="PA-矩形 57"/>
            <p:cNvSpPr/>
            <p:nvPr>
              <p:custDataLst>
                <p:tags r:id="rId3"/>
              </p:custDataLst>
            </p:nvPr>
          </p:nvSpPr>
          <p:spPr>
            <a:xfrm>
              <a:off x="6618624" y="987286"/>
              <a:ext cx="12243844" cy="120032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228600"/>
              <a:r>
                <a:rPr lang="en-US" altLang="zh-CN" sz="3300">
                  <a:solidFill>
                    <a:srgbClr val="FF000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0</a:t>
              </a:r>
              <a:r>
                <a:rPr lang="zh-CN" altLang="en-US" sz="3300">
                  <a:solidFill>
                    <a:srgbClr val="FF000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既不是正数，也不是负数。</a:t>
              </a:r>
            </a:p>
          </p:txBody>
        </p:sp>
        <p:sp>
          <p:nvSpPr>
            <p:cNvPr id="20" name="椭圆 19"/>
            <p:cNvSpPr/>
            <p:nvPr/>
          </p:nvSpPr>
          <p:spPr>
            <a:xfrm>
              <a:off x="5034924" y="823829"/>
              <a:ext cx="1544780" cy="1544781"/>
            </a:xfrm>
            <a:prstGeom prst="ellipse">
              <a:avLst/>
            </a:prstGeom>
            <a:solidFill>
              <a:srgbClr val="3A5CE7"/>
            </a:solidFill>
            <a:ln>
              <a:noFill/>
            </a:ln>
            <a:effectLst>
              <a:outerShdw blurRad="304800" dist="228600" dir="5400000" algn="t" rotWithShape="0">
                <a:srgbClr val="C1D0FF">
                  <a:alpha val="27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sp>
          <p:nvSpPr>
            <p:cNvPr id="21" name="椭圆 20"/>
            <p:cNvSpPr/>
            <p:nvPr/>
          </p:nvSpPr>
          <p:spPr>
            <a:xfrm>
              <a:off x="5034924" y="727130"/>
              <a:ext cx="1544780" cy="1544781"/>
            </a:xfrm>
            <a:prstGeom prst="ellipse">
              <a:avLst/>
            </a:prstGeom>
            <a:gradFill>
              <a:gsLst>
                <a:gs pos="3000">
                  <a:srgbClr val="6683E7"/>
                </a:gs>
                <a:gs pos="100000">
                  <a:srgbClr val="3B5DE7"/>
                </a:gs>
              </a:gsLst>
              <a:lin ang="5400000" scaled="0"/>
            </a:gradFill>
            <a:ln>
              <a:solidFill>
                <a:srgbClr val="DDF5FF">
                  <a:alpha val="20000"/>
                </a:srgbClr>
              </a:solidFill>
            </a:ln>
            <a:effectLst>
              <a:outerShdw blurRad="304800" dist="114300" dir="5400000" algn="t" rotWithShape="0">
                <a:srgbClr val="C4E2F7">
                  <a:alpha val="27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sp>
          <p:nvSpPr>
            <p:cNvPr id="23" name="椭圆 22"/>
            <p:cNvSpPr/>
            <p:nvPr/>
          </p:nvSpPr>
          <p:spPr>
            <a:xfrm>
              <a:off x="5148761" y="834912"/>
              <a:ext cx="1316996" cy="1329108"/>
            </a:xfrm>
            <a:prstGeom prst="ellipse">
              <a:avLst/>
            </a:prstGeom>
            <a:solidFill>
              <a:srgbClr val="84D2FF"/>
            </a:solidFill>
            <a:ln>
              <a:solidFill>
                <a:srgbClr val="DDF5FF">
                  <a:alpha val="41000"/>
                </a:srgbClr>
              </a:solidFill>
            </a:ln>
            <a:effectLst/>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grpSp>
      <p:pic>
        <p:nvPicPr>
          <p:cNvPr id="26" name="图片 25" descr="75a7afad9222a5ca7ae09d2b88632f2f9e5434bb186e3-LRhrBm_fw1200"/>
          <p:cNvPicPr>
            <a:picLocks noChangeAspect="1"/>
          </p:cNvPicPr>
          <p:nvPr/>
        </p:nvPicPr>
        <p:blipFill>
          <a:blip r:embed="rId8">
            <a:extLst>
              <a:ext uri="{BEBA8EAE-BF5A-486C-A8C5-ECC9F3942E4B}">
                <a14:imgProps xmlns:a14="http://schemas.microsoft.com/office/drawing/2010/main">
                  <a14:imgLayer r:embed="rId9">
                    <a14:imgEffect>
                      <a14:colorTemperature colorTemp="11200"/>
                    </a14:imgEffect>
                    <a14:imgEffect>
                      <a14:saturation sat="400000"/>
                    </a14:imgEffect>
                  </a14:imgLayer>
                </a14:imgProps>
              </a:ext>
            </a:extLst>
          </a:blip>
          <a:stretch>
            <a:fillRect/>
          </a:stretch>
        </p:blipFill>
        <p:spPr>
          <a:xfrm rot="840000" flipH="1">
            <a:off x="2748625" y="5316768"/>
            <a:ext cx="558588" cy="672123"/>
          </a:xfrm>
          <a:prstGeom prst="rect">
            <a:avLst/>
          </a:prstGeom>
          <a:effectLst>
            <a:outerShdw blurRad="254000" sx="102000" sy="102000" algn="ctr" rotWithShape="0">
              <a:srgbClr val="002060">
                <a:alpha val="15000"/>
              </a:srgbClr>
            </a:outerShdw>
          </a:effectLst>
        </p:spPr>
      </p:pic>
      <p:sp>
        <p:nvSpPr>
          <p:cNvPr id="27" name="文本框 26"/>
          <p:cNvSpPr txBox="1"/>
          <p:nvPr/>
        </p:nvSpPr>
        <p:spPr>
          <a:xfrm>
            <a:off x="1151581" y="324824"/>
            <a:ext cx="2456569" cy="600164"/>
          </a:xfrm>
          <a:prstGeom prst="rect">
            <a:avLst/>
          </a:prstGeom>
          <a:noFill/>
        </p:spPr>
        <p:txBody>
          <a:bodyPr wrap="square" rtlCol="0">
            <a:spAutoFit/>
          </a:bodyPr>
          <a:lstStyle>
            <a:defPPr>
              <a:defRPr lang="en-US"/>
            </a:defPPr>
            <a:lvl1pPr marL="0" algn="l" defTabSz="457200" rtl="0" eaLnBrk="1" latinLnBrk="0" hangingPunct="1">
              <a:defRPr sz="6500" b="1" kern="1200">
                <a:solidFill>
                  <a:schemeClr val="tx1"/>
                </a:solidFill>
                <a:latin typeface="思源黑体 CN Bold" panose="020B0800000000000000" charset="-122"/>
                <a:ea typeface="思源黑体 CN Bold" panose="020B0800000000000000" charset="-122"/>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r>
              <a:rPr lang="zh-CN" altLang="en-US" sz="3300">
                <a:solidFill>
                  <a:prstClr val="black"/>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例题</a:t>
            </a:r>
          </a:p>
        </p:txBody>
      </p:sp>
      <p:pic>
        <p:nvPicPr>
          <p:cNvPr id="28" name="图片 27" descr="F:\临时\案例分析.png案例分析"/>
          <p:cNvPicPr>
            <a:picLocks noChangeAspect="1"/>
          </p:cNvPicPr>
          <p:nvPr/>
        </p:nvPicPr>
        <p:blipFill>
          <a:blip r:embed="rId10"/>
          <a:stretch>
            <a:fillRect/>
          </a:stretch>
        </p:blipFill>
        <p:spPr>
          <a:xfrm>
            <a:off x="283544" y="256859"/>
            <a:ext cx="908685" cy="689928"/>
          </a:xfrm>
          <a:prstGeom prst="rect">
            <a:avLst/>
          </a:prstGeom>
        </p:spPr>
      </p:pic>
      <p:grpSp>
        <p:nvGrpSpPr>
          <p:cNvPr id="22" name="组合 21"/>
          <p:cNvGrpSpPr/>
          <p:nvPr/>
        </p:nvGrpSpPr>
        <p:grpSpPr>
          <a:xfrm>
            <a:off x="3266410" y="2656842"/>
            <a:ext cx="1291056" cy="1132255"/>
            <a:chOff x="4931932" y="9813898"/>
            <a:chExt cx="7061200" cy="2264509"/>
          </a:xfrm>
        </p:grpSpPr>
        <p:sp>
          <p:nvSpPr>
            <p:cNvPr id="29" name="圆角矩形 58"/>
            <p:cNvSpPr/>
            <p:nvPr/>
          </p:nvSpPr>
          <p:spPr>
            <a:xfrm>
              <a:off x="4931932" y="9972000"/>
              <a:ext cx="7061200" cy="1374775"/>
            </a:xfrm>
            <a:prstGeom prst="roundRect">
              <a:avLst/>
            </a:prstGeom>
            <a:solidFill>
              <a:srgbClr val="2D7BFC"/>
            </a:solidFill>
            <a:ln>
              <a:noFill/>
            </a:ln>
            <a:effectLst>
              <a:outerShdw blurRad="304800" dist="228600" dir="5400000" algn="t" rotWithShape="0">
                <a:srgbClr val="C1D0FF">
                  <a:alpha val="27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sp>
          <p:nvSpPr>
            <p:cNvPr id="30" name="圆角矩形 59"/>
            <p:cNvSpPr/>
            <p:nvPr/>
          </p:nvSpPr>
          <p:spPr>
            <a:xfrm>
              <a:off x="4931932" y="9813898"/>
              <a:ext cx="7061200" cy="1374775"/>
            </a:xfrm>
            <a:prstGeom prst="roundRect">
              <a:avLst/>
            </a:prstGeom>
            <a:solidFill>
              <a:schemeClr val="bg1"/>
            </a:solidFill>
            <a:ln w="57150">
              <a:solidFill>
                <a:srgbClr val="438AFB"/>
              </a:solidFill>
            </a:ln>
            <a:effectLst>
              <a:outerShdw blurRad="304800" dist="114300" dir="5400000" algn="t" rotWithShape="0">
                <a:srgbClr val="C4E2F7">
                  <a:alpha val="27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sp>
          <p:nvSpPr>
            <p:cNvPr id="31" name="PA-矩形 57"/>
            <p:cNvSpPr/>
            <p:nvPr>
              <p:custDataLst>
                <p:tags r:id="rId2"/>
              </p:custDataLst>
            </p:nvPr>
          </p:nvSpPr>
          <p:spPr>
            <a:xfrm>
              <a:off x="5918050" y="10047082"/>
              <a:ext cx="5008354" cy="203132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r>
                <a:rPr lang="en-US" altLang="zh-CN" sz="30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a:t>
              </a:r>
              <a:r>
                <a:rPr lang="zh-CN" altLang="en-US" sz="30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p:txBody>
        </p:sp>
      </p:grpSp>
      <p:grpSp>
        <p:nvGrpSpPr>
          <p:cNvPr id="32" name="组合 31"/>
          <p:cNvGrpSpPr/>
          <p:nvPr/>
        </p:nvGrpSpPr>
        <p:grpSpPr>
          <a:xfrm>
            <a:off x="7241658" y="4289785"/>
            <a:ext cx="953313" cy="779011"/>
            <a:chOff x="4931932" y="9788754"/>
            <a:chExt cx="7061200" cy="1558021"/>
          </a:xfrm>
        </p:grpSpPr>
        <p:sp>
          <p:nvSpPr>
            <p:cNvPr id="33" name="圆角矩形 58"/>
            <p:cNvSpPr/>
            <p:nvPr/>
          </p:nvSpPr>
          <p:spPr>
            <a:xfrm>
              <a:off x="4931932" y="9972000"/>
              <a:ext cx="7061200" cy="1374775"/>
            </a:xfrm>
            <a:prstGeom prst="roundRect">
              <a:avLst/>
            </a:prstGeom>
            <a:solidFill>
              <a:srgbClr val="2D7BFC"/>
            </a:solidFill>
            <a:ln>
              <a:noFill/>
            </a:ln>
            <a:effectLst>
              <a:outerShdw blurRad="304800" dist="228600" dir="5400000" algn="t" rotWithShape="0">
                <a:srgbClr val="C1D0FF">
                  <a:alpha val="27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sp>
          <p:nvSpPr>
            <p:cNvPr id="34" name="圆角矩形 59"/>
            <p:cNvSpPr/>
            <p:nvPr/>
          </p:nvSpPr>
          <p:spPr>
            <a:xfrm>
              <a:off x="4931932" y="9788754"/>
              <a:ext cx="7061200" cy="1374775"/>
            </a:xfrm>
            <a:prstGeom prst="roundRect">
              <a:avLst/>
            </a:prstGeom>
            <a:solidFill>
              <a:schemeClr val="bg1"/>
            </a:solidFill>
            <a:ln w="57150">
              <a:solidFill>
                <a:srgbClr val="438AFB"/>
              </a:solidFill>
            </a:ln>
            <a:effectLst>
              <a:outerShdw blurRad="304800" dist="114300" dir="5400000" algn="t" rotWithShape="0">
                <a:srgbClr val="C4E2F7">
                  <a:alpha val="27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sp>
          <p:nvSpPr>
            <p:cNvPr id="35" name="PA-矩形 57"/>
            <p:cNvSpPr/>
            <p:nvPr>
              <p:custDataLst>
                <p:tags r:id="rId1"/>
              </p:custDataLst>
            </p:nvPr>
          </p:nvSpPr>
          <p:spPr>
            <a:xfrm>
              <a:off x="5918050" y="10047082"/>
              <a:ext cx="6075082" cy="110799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r>
                <a:rPr lang="en-US" altLang="zh-CN" sz="30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a:t>
              </a:r>
              <a:r>
                <a:rPr lang="zh-CN" altLang="en-US" sz="300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元</a:t>
              </a:r>
            </a:p>
          </p:txBody>
        </p:sp>
      </p:grpSp>
      <p:pic>
        <p:nvPicPr>
          <p:cNvPr id="36" name="图片 3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0217961" y="2750259"/>
            <a:ext cx="821421" cy="1246078"/>
          </a:xfrm>
          <a:prstGeom prst="rect">
            <a:avLst/>
          </a:prstGeom>
          <a:effectLst>
            <a:outerShdw blurRad="127000" dist="127000" dir="13500000" algn="br" rotWithShape="0">
              <a:srgbClr val="5171E4">
                <a:alpha val="20000"/>
              </a:srgbClr>
            </a:outerShdw>
          </a:effectLst>
        </p:spPr>
      </p:pic>
      <p:sp>
        <p:nvSpPr>
          <p:cNvPr id="37" name="对话气泡: 圆角矩形 36"/>
          <p:cNvSpPr/>
          <p:nvPr/>
        </p:nvSpPr>
        <p:spPr>
          <a:xfrm>
            <a:off x="6705266" y="3139973"/>
            <a:ext cx="3342313" cy="548804"/>
          </a:xfrm>
          <a:prstGeom prst="wedgeRoundRectCallout">
            <a:avLst>
              <a:gd name="adj1" fmla="val 54661"/>
              <a:gd name="adj2" fmla="val 25641"/>
              <a:gd name="adj3" fmla="val 16667"/>
            </a:avLst>
          </a:prstGeom>
          <a:solidFill>
            <a:schemeClr val="bg1"/>
          </a:solidFill>
          <a:ln w="76200">
            <a:solidFill>
              <a:srgbClr val="FF8400"/>
            </a:solidFill>
          </a:ln>
          <a:effectLst>
            <a:outerShdw blurRad="520700" dist="152400" dir="1800000"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defTabSz="228600"/>
            <a:r>
              <a:rPr lang="zh-CN" altLang="en-US" sz="2700">
                <a:solidFill>
                  <a:prstClr val="black">
                    <a:lumMod val="85000"/>
                    <a:lumOff val="15000"/>
                  </a:prstClr>
                </a:solidFill>
              </a:rPr>
              <a:t>  这些数各表示什么？</a:t>
            </a:r>
          </a:p>
        </p:txBody>
      </p:sp>
      <p:sp>
        <p:nvSpPr>
          <p:cNvPr id="38" name="矩形: 圆角 37"/>
          <p:cNvSpPr/>
          <p:nvPr/>
        </p:nvSpPr>
        <p:spPr>
          <a:xfrm>
            <a:off x="7241658" y="1423740"/>
            <a:ext cx="699768" cy="1477720"/>
          </a:xfrm>
          <a:prstGeom prst="roundRect">
            <a:avLst/>
          </a:prstGeom>
          <a:noFill/>
          <a:ln w="76200">
            <a:solidFill>
              <a:srgbClr val="3A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阿里巴巴普惠体 R"/>
                <a:ea typeface="阿里巴巴普惠体 R"/>
                <a:cs typeface="Arial" panose="020B0604020202020204" pitchFamily="34" charset="0"/>
                <a:sym typeface="Wingdings" panose="05000000000000000000"/>
              </a:defRPr>
            </a:lvl9pPr>
          </a:lstStyle>
          <a:p>
            <a:pPr algn="ctr" defTabSz="228600"/>
            <a:endParaRPr lang="zh-CN" altLang="en-US" sz="900">
              <a:solidFill>
                <a:prstClr val="white"/>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42" presetClass="path" presetSubtype="0" repeatCount="indefinite" accel="50000" decel="50000" autoRev="1" fill="hold" nodeType="withEffect">
                                  <p:stCondLst>
                                    <p:cond delay="0"/>
                                  </p:stCondLst>
                                  <p:childTnLst>
                                    <p:animMotion origin="layout" path="M -3.45856E-06 1.85185E-07 L 0.00371 -0.00012" pathEditMode="relative" rAng="0" ptsTypes="AA">
                                      <p:cBhvr>
                                        <p:cTn id="32" dur="2000" fill="hold"/>
                                        <p:tgtEl>
                                          <p:spTgt spid="26"/>
                                        </p:tgtEl>
                                        <p:attrNameLst>
                                          <p:attrName>ppt_x</p:attrName>
                                          <p:attrName>ppt_y</p:attrName>
                                        </p:attrNameLst>
                                      </p:cBhvr>
                                      <p:rCtr x="18200" y="-12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10.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Lst>
</file>

<file path=ppt/tags/tag27.xml><?xml version="1.0" encoding="utf-8"?>
<p:tagLst xmlns:a="http://schemas.openxmlformats.org/drawingml/2006/main" xmlns:r="http://schemas.openxmlformats.org/officeDocument/2006/relationships" xmlns:p="http://schemas.openxmlformats.org/presentationml/2006/main">
  <p:tag name="PA" val="v5.2.11"/>
</p:tagLst>
</file>

<file path=ppt/tags/tag28.xml><?xml version="1.0" encoding="utf-8"?>
<p:tagLst xmlns:a="http://schemas.openxmlformats.org/drawingml/2006/main" xmlns:r="http://schemas.openxmlformats.org/officeDocument/2006/relationships" xmlns:p="http://schemas.openxmlformats.org/presentationml/2006/main">
  <p:tag name="PA" val="v5.2.11"/>
</p:tagLst>
</file>

<file path=ppt/tags/tag29.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30.xml><?xml version="1.0" encoding="utf-8"?>
<p:tagLst xmlns:a="http://schemas.openxmlformats.org/drawingml/2006/main" xmlns:r="http://schemas.openxmlformats.org/officeDocument/2006/relationships" xmlns:p="http://schemas.openxmlformats.org/presentationml/2006/main">
  <p:tag name="PA" val="v5.2.11"/>
</p:tagLst>
</file>

<file path=ppt/tags/tag31.xml><?xml version="1.0" encoding="utf-8"?>
<p:tagLst xmlns:a="http://schemas.openxmlformats.org/drawingml/2006/main" xmlns:r="http://schemas.openxmlformats.org/officeDocument/2006/relationships" xmlns:p="http://schemas.openxmlformats.org/presentationml/2006/main">
  <p:tag name="PA" val="v5.2.11"/>
</p:tagLst>
</file>

<file path=ppt/tags/tag32.xml><?xml version="1.0" encoding="utf-8"?>
<p:tagLst xmlns:a="http://schemas.openxmlformats.org/drawingml/2006/main" xmlns:r="http://schemas.openxmlformats.org/officeDocument/2006/relationships" xmlns:p="http://schemas.openxmlformats.org/presentationml/2006/main">
  <p:tag name="PA" val="v5.2.11"/>
</p:tagLst>
</file>

<file path=ppt/tags/tag33.xml><?xml version="1.0" encoding="utf-8"?>
<p:tagLst xmlns:a="http://schemas.openxmlformats.org/drawingml/2006/main" xmlns:r="http://schemas.openxmlformats.org/officeDocument/2006/relationships" xmlns:p="http://schemas.openxmlformats.org/presentationml/2006/main">
  <p:tag name="PA" val="v5.2.11"/>
</p:tagLst>
</file>

<file path=ppt/tags/tag34.xml><?xml version="1.0" encoding="utf-8"?>
<p:tagLst xmlns:a="http://schemas.openxmlformats.org/drawingml/2006/main" xmlns:r="http://schemas.openxmlformats.org/officeDocument/2006/relationships" xmlns:p="http://schemas.openxmlformats.org/presentationml/2006/main">
  <p:tag name="PA" val="v5.2.11"/>
</p:tagLst>
</file>

<file path=ppt/tags/tag35.xml><?xml version="1.0" encoding="utf-8"?>
<p:tagLst xmlns:a="http://schemas.openxmlformats.org/drawingml/2006/main" xmlns:r="http://schemas.openxmlformats.org/officeDocument/2006/relationships" xmlns:p="http://schemas.openxmlformats.org/presentationml/2006/main">
  <p:tag name="PA" val="v5.2.11"/>
</p:tagLst>
</file>

<file path=ppt/tags/tag36.xml><?xml version="1.0" encoding="utf-8"?>
<p:tagLst xmlns:a="http://schemas.openxmlformats.org/drawingml/2006/main" xmlns:r="http://schemas.openxmlformats.org/officeDocument/2006/relationships" xmlns:p="http://schemas.openxmlformats.org/presentationml/2006/main">
  <p:tag name="PA" val="v5.2.11"/>
</p:tagLst>
</file>

<file path=ppt/tags/tag37.xml><?xml version="1.0" encoding="utf-8"?>
<p:tagLst xmlns:a="http://schemas.openxmlformats.org/drawingml/2006/main" xmlns:r="http://schemas.openxmlformats.org/officeDocument/2006/relationships" xmlns:p="http://schemas.openxmlformats.org/presentationml/2006/main">
  <p:tag name="PA" val="v5.2.11"/>
</p:tagLst>
</file>

<file path=ppt/tags/tag38.xml><?xml version="1.0" encoding="utf-8"?>
<p:tagLst xmlns:a="http://schemas.openxmlformats.org/drawingml/2006/main" xmlns:r="http://schemas.openxmlformats.org/officeDocument/2006/relationships" xmlns:p="http://schemas.openxmlformats.org/presentationml/2006/main">
  <p:tag name="PA" val="v5.2.11"/>
</p:tagLst>
</file>

<file path=ppt/tags/tag39.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40.xml><?xml version="1.0" encoding="utf-8"?>
<p:tagLst xmlns:a="http://schemas.openxmlformats.org/drawingml/2006/main" xmlns:r="http://schemas.openxmlformats.org/officeDocument/2006/relationships" xmlns:p="http://schemas.openxmlformats.org/presentationml/2006/main">
  <p:tag name="PA" val="v5.2.11"/>
</p:tagLst>
</file>

<file path=ppt/tags/tag41.xml><?xml version="1.0" encoding="utf-8"?>
<p:tagLst xmlns:a="http://schemas.openxmlformats.org/drawingml/2006/main" xmlns:r="http://schemas.openxmlformats.org/officeDocument/2006/relationships" xmlns:p="http://schemas.openxmlformats.org/presentationml/2006/main">
  <p:tag name="PA" val="v5.2.11"/>
</p:tagLst>
</file>

<file path=ppt/tags/tag42.xml><?xml version="1.0" encoding="utf-8"?>
<p:tagLst xmlns:a="http://schemas.openxmlformats.org/drawingml/2006/main" xmlns:r="http://schemas.openxmlformats.org/officeDocument/2006/relationships" xmlns:p="http://schemas.openxmlformats.org/presentationml/2006/main">
  <p:tag name="PA" val="v5.2.11"/>
</p:tagLst>
</file>

<file path=ppt/tags/tag43.xml><?xml version="1.0" encoding="utf-8"?>
<p:tagLst xmlns:a="http://schemas.openxmlformats.org/drawingml/2006/main" xmlns:r="http://schemas.openxmlformats.org/officeDocument/2006/relationships" xmlns:p="http://schemas.openxmlformats.org/presentationml/2006/main">
  <p:tag name="PA" val="v5.2.11"/>
</p:tagLst>
</file>

<file path=ppt/tags/tag44.xml><?xml version="1.0" encoding="utf-8"?>
<p:tagLst xmlns:a="http://schemas.openxmlformats.org/drawingml/2006/main" xmlns:r="http://schemas.openxmlformats.org/officeDocument/2006/relationships" xmlns:p="http://schemas.openxmlformats.org/presentationml/2006/main">
  <p:tag name="PA" val="v5.2.11"/>
</p:tagLst>
</file>

<file path=ppt/tags/tag45.xml><?xml version="1.0" encoding="utf-8"?>
<p:tagLst xmlns:a="http://schemas.openxmlformats.org/drawingml/2006/main" xmlns:r="http://schemas.openxmlformats.org/officeDocument/2006/relationships" xmlns:p="http://schemas.openxmlformats.org/presentationml/2006/main">
  <p:tag name="PA" val="v5.2.11"/>
</p:tagLst>
</file>

<file path=ppt/tags/tag46.xml><?xml version="1.0" encoding="utf-8"?>
<p:tagLst xmlns:a="http://schemas.openxmlformats.org/drawingml/2006/main" xmlns:r="http://schemas.openxmlformats.org/officeDocument/2006/relationships" xmlns:p="http://schemas.openxmlformats.org/presentationml/2006/main">
  <p:tag name="PA" val="v5.2.11"/>
</p:tagLst>
</file>

<file path=ppt/tags/tag47.xml><?xml version="1.0" encoding="utf-8"?>
<p:tagLst xmlns:a="http://schemas.openxmlformats.org/drawingml/2006/main" xmlns:r="http://schemas.openxmlformats.org/officeDocument/2006/relationships" xmlns:p="http://schemas.openxmlformats.org/presentationml/2006/main">
  <p:tag name="PA" val="v5.2.11"/>
</p:tagLst>
</file>

<file path=ppt/tags/tag48.xml><?xml version="1.0" encoding="utf-8"?>
<p:tagLst xmlns:a="http://schemas.openxmlformats.org/drawingml/2006/main" xmlns:r="http://schemas.openxmlformats.org/officeDocument/2006/relationships" xmlns:p="http://schemas.openxmlformats.org/presentationml/2006/main">
  <p:tag name="PA" val="v5.2.11"/>
</p:tagLst>
</file>

<file path=ppt/tags/tag49.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ags/tag50.xml><?xml version="1.0" encoding="utf-8"?>
<p:tagLst xmlns:a="http://schemas.openxmlformats.org/drawingml/2006/main" xmlns:r="http://schemas.openxmlformats.org/officeDocument/2006/relationships" xmlns:p="http://schemas.openxmlformats.org/presentationml/2006/main">
  <p:tag name="PA" val="v5.2.11"/>
</p:tagLst>
</file>

<file path=ppt/tags/tag51.xml><?xml version="1.0" encoding="utf-8"?>
<p:tagLst xmlns:a="http://schemas.openxmlformats.org/drawingml/2006/main" xmlns:r="http://schemas.openxmlformats.org/officeDocument/2006/relationships" xmlns:p="http://schemas.openxmlformats.org/presentationml/2006/main">
  <p:tag name="PA" val="v5.2.11"/>
</p:tagLst>
</file>

<file path=ppt/tags/tag52.xml><?xml version="1.0" encoding="utf-8"?>
<p:tagLst xmlns:a="http://schemas.openxmlformats.org/drawingml/2006/main" xmlns:r="http://schemas.openxmlformats.org/officeDocument/2006/relationships" xmlns:p="http://schemas.openxmlformats.org/presentationml/2006/main">
  <p:tag name="PA" val="v5.2.11"/>
</p:tagLst>
</file>

<file path=ppt/tags/tag53.xml><?xml version="1.0" encoding="utf-8"?>
<p:tagLst xmlns:a="http://schemas.openxmlformats.org/drawingml/2006/main" xmlns:r="http://schemas.openxmlformats.org/officeDocument/2006/relationships" xmlns:p="http://schemas.openxmlformats.org/presentationml/2006/main">
  <p:tag name="PA" val="v5.2.11"/>
</p:tagLst>
</file>

<file path=ppt/tags/tag54.xml><?xml version="1.0" encoding="utf-8"?>
<p:tagLst xmlns:a="http://schemas.openxmlformats.org/drawingml/2006/main" xmlns:r="http://schemas.openxmlformats.org/officeDocument/2006/relationships" xmlns:p="http://schemas.openxmlformats.org/presentationml/2006/main">
  <p:tag name="PA" val="v5.2.11"/>
</p:tagLst>
</file>

<file path=ppt/tags/tag55.xml><?xml version="1.0" encoding="utf-8"?>
<p:tagLst xmlns:a="http://schemas.openxmlformats.org/drawingml/2006/main" xmlns:r="http://schemas.openxmlformats.org/officeDocument/2006/relationships" xmlns:p="http://schemas.openxmlformats.org/presentationml/2006/main">
  <p:tag name="PA" val="v5.2.11"/>
</p:tagLst>
</file>

<file path=ppt/tags/tag56.xml><?xml version="1.0" encoding="utf-8"?>
<p:tagLst xmlns:a="http://schemas.openxmlformats.org/drawingml/2006/main" xmlns:r="http://schemas.openxmlformats.org/officeDocument/2006/relationships" xmlns:p="http://schemas.openxmlformats.org/presentationml/2006/main">
  <p:tag name="PA" val="v5.2.11"/>
</p:tagLst>
</file>

<file path=ppt/tags/tag57.xml><?xml version="1.0" encoding="utf-8"?>
<p:tagLst xmlns:a="http://schemas.openxmlformats.org/drawingml/2006/main" xmlns:r="http://schemas.openxmlformats.org/officeDocument/2006/relationships" xmlns:p="http://schemas.openxmlformats.org/presentationml/2006/main">
  <p:tag name="PA" val="v5.2.11"/>
</p:tagLst>
</file>

<file path=ppt/tags/tag58.xml><?xml version="1.0" encoding="utf-8"?>
<p:tagLst xmlns:a="http://schemas.openxmlformats.org/drawingml/2006/main" xmlns:r="http://schemas.openxmlformats.org/officeDocument/2006/relationships" xmlns:p="http://schemas.openxmlformats.org/presentationml/2006/main">
  <p:tag name="PA" val="v5.2.11"/>
</p:tagLst>
</file>

<file path=ppt/tags/tag59.xml><?xml version="1.0" encoding="utf-8"?>
<p:tagLst xmlns:a="http://schemas.openxmlformats.org/drawingml/2006/main" xmlns:r="http://schemas.openxmlformats.org/officeDocument/2006/relationships" xmlns:p="http://schemas.openxmlformats.org/presentationml/2006/main">
  <p:tag name="PA" val="v5.2.11"/>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封面-1~5字标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内容页">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小学数学">
      <a:majorFont>
        <a:latin typeface="阿里巴巴普惠体 R"/>
        <a:ea typeface="阿里巴巴普惠体 B"/>
        <a:cs typeface="Arial"/>
      </a:majorFont>
      <a:minorFont>
        <a:latin typeface="阿里巴巴普惠体 R"/>
        <a:ea typeface="阿里巴巴普惠体 R"/>
        <a:cs typeface="Arial"/>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中文母版（无彩条）">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4">
      <a:majorFont>
        <a:latin typeface="Times New Roman"/>
        <a:ea typeface="楷体"/>
        <a:cs typeface=""/>
      </a:majorFont>
      <a:minorFont>
        <a:latin typeface="Times New Roman"/>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中文母版（无彩条）" id="{77B052E8-F7C6-4298-9BD7-BCEB82159336}" vid="{6952A142-A276-4F40-A03E-1F4871198B10}"/>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TotalTime>
  <Words>1153</Words>
  <Application>Microsoft Office PowerPoint</Application>
  <PresentationFormat>宽屏</PresentationFormat>
  <Paragraphs>217</Paragraphs>
  <Slides>20</Slides>
  <Notes>20</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20</vt:i4>
      </vt:variant>
    </vt:vector>
  </HeadingPairs>
  <TitlesOfParts>
    <vt:vector size="35" baseType="lpstr">
      <vt:lpstr>阿里巴巴普惠体 B</vt:lpstr>
      <vt:lpstr>阿里巴巴普惠体 R</vt:lpstr>
      <vt:lpstr>等线</vt:lpstr>
      <vt:lpstr>等线 Light</vt:lpstr>
      <vt:lpstr>楷体</vt:lpstr>
      <vt:lpstr>楷体_GB2312</vt:lpstr>
      <vt:lpstr>宋体</vt:lpstr>
      <vt:lpstr>Arial</vt:lpstr>
      <vt:lpstr>Calibri</vt:lpstr>
      <vt:lpstr>Calibri Light</vt:lpstr>
      <vt:lpstr>Times New Roman</vt:lpstr>
      <vt:lpstr>Wingdings</vt:lpstr>
      <vt:lpstr>封面-1~5字标题</vt:lpstr>
      <vt:lpstr>内容页</vt:lpstr>
      <vt:lpstr>中文母版（无彩条）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lenovo</cp:lastModifiedBy>
  <cp:revision>27</cp:revision>
  <dcterms:created xsi:type="dcterms:W3CDTF">2022-07-11T02:10:12Z</dcterms:created>
  <dcterms:modified xsi:type="dcterms:W3CDTF">2022-07-11T12:42:23Z</dcterms:modified>
</cp:coreProperties>
</file>